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haansoftxlsx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4"/>
  </p:notesMasterIdLst>
  <p:sldIdLst>
    <p:sldId id="307" r:id="rId2"/>
    <p:sldId id="363" r:id="rId3"/>
    <p:sldId id="306" r:id="rId4"/>
    <p:sldId id="266" r:id="rId5"/>
    <p:sldId id="276" r:id="rId6"/>
    <p:sldId id="368" r:id="rId7"/>
    <p:sldId id="376" r:id="rId8"/>
    <p:sldId id="392" r:id="rId9"/>
    <p:sldId id="393" r:id="rId10"/>
    <p:sldId id="394" r:id="rId11"/>
    <p:sldId id="395" r:id="rId12"/>
    <p:sldId id="273" r:id="rId13"/>
    <p:sldId id="341" r:id="rId14"/>
    <p:sldId id="375" r:id="rId15"/>
    <p:sldId id="308" r:id="rId16"/>
    <p:sldId id="352" r:id="rId17"/>
    <p:sldId id="367" r:id="rId18"/>
    <p:sldId id="362" r:id="rId19"/>
    <p:sldId id="369" r:id="rId20"/>
    <p:sldId id="347" r:id="rId21"/>
    <p:sldId id="380" r:id="rId22"/>
    <p:sldId id="364" r:id="rId23"/>
    <p:sldId id="354" r:id="rId24"/>
    <p:sldId id="382" r:id="rId25"/>
    <p:sldId id="386" r:id="rId26"/>
    <p:sldId id="384" r:id="rId27"/>
    <p:sldId id="387" r:id="rId28"/>
    <p:sldId id="389" r:id="rId29"/>
    <p:sldId id="330" r:id="rId30"/>
    <p:sldId id="383" r:id="rId31"/>
    <p:sldId id="329" r:id="rId32"/>
    <p:sldId id="303" r:id="rId3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7C1"/>
    <a:srgbClr val="FDEADA"/>
    <a:srgbClr val="CCFFFF"/>
    <a:srgbClr val="3881AF"/>
    <a:srgbClr val="5EA6D3"/>
    <a:srgbClr val="008000"/>
    <a:srgbClr val="57B7FF"/>
    <a:srgbClr val="C97171"/>
    <a:srgbClr val="DFE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40" autoAdjust="0"/>
    <p:restoredTop sz="94660"/>
  </p:normalViewPr>
  <p:slideViewPr>
    <p:cSldViewPr>
      <p:cViewPr varScale="1">
        <p:scale>
          <a:sx n="68" d="100"/>
          <a:sy n="68" d="100"/>
        </p:scale>
        <p:origin x="-108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8\Desktop\&#49324;&#50629;&#45800;%20&#44284;&#51228;&#51217;&#49688;%20&#53685;&#44228;_6&#50900;&#47568;%20&#44592;&#51456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8\Desktop\&#49324;&#50629;&#45800;%20&#44284;&#51228;&#51217;&#49688;%20&#53685;&#44228;_6&#50900;&#47568;%20&#44592;&#51456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8\Desktop\&#49324;&#50629;&#45800;%20&#44284;&#51228;&#51217;&#49688;%20&#53685;&#44228;_6&#50900;&#47568;%20&#44592;&#51456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8\Desktop\&#49324;&#50629;&#45800;%20&#44284;&#51228;&#51217;&#49688;%20&#53685;&#44228;_6&#50900;&#47568;%20&#44592;&#51456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8\Desktop\&#49324;&#50629;&#45800;%20&#44284;&#51228;&#51217;&#49688;%20&#53685;&#44228;_6&#50900;&#47568;%20&#44592;&#51456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8\Desktop\&#49324;&#50629;&#45800;%20&#44284;&#51228;&#51217;&#49688;%20&#53685;&#44228;_6&#50900;&#47568;%20&#44592;&#51456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그래픽" pitchFamily="18" charset="-127"/>
                <a:ea typeface="HY그래픽" pitchFamily="18" charset="-127"/>
              </a:defRPr>
            </a:pPr>
            <a:r>
              <a:rPr lang="ko-KR" altLang="en-US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그래픽" pitchFamily="18" charset="-127"/>
                <a:ea typeface="HY그래픽" pitchFamily="18" charset="-127"/>
              </a:rPr>
              <a:t>현행 연도별 투자계획</a:t>
            </a:r>
            <a:endParaRPr lang="ko-KR" altLang="en-US" sz="1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그래픽" pitchFamily="18" charset="-127"/>
              <a:ea typeface="HY그래픽" pitchFamily="18" charset="-127"/>
            </a:endParaRPr>
          </a:p>
        </c:rich>
      </c:tx>
      <c:layout>
        <c:manualLayout>
          <c:xMode val="edge"/>
          <c:yMode val="edge"/>
          <c:x val="0.34413949089236007"/>
          <c:y val="4.5278153406326405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연간 총
투자금액</c:v>
                </c:pt>
              </c:strCache>
            </c:strRef>
          </c:tx>
          <c:cat>
            <c:numRef>
              <c:f>Sheet1!$A$2:$A$10</c:f>
              <c:numCache>
                <c:formatCode>G/표준</c:formatCode>
                <c:ptCount val="9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</c:numCache>
            </c:numRef>
          </c:cat>
          <c:val>
            <c:numRef>
              <c:f>Sheet1!$B$2:$B$10</c:f>
              <c:numCache>
                <c:formatCode>G/표준</c:formatCode>
                <c:ptCount val="9"/>
                <c:pt idx="0">
                  <c:v>150</c:v>
                </c:pt>
                <c:pt idx="1">
                  <c:v>300</c:v>
                </c:pt>
                <c:pt idx="2">
                  <c:v>360</c:v>
                </c:pt>
                <c:pt idx="3">
                  <c:v>750</c:v>
                </c:pt>
                <c:pt idx="4">
                  <c:v>750</c:v>
                </c:pt>
                <c:pt idx="5">
                  <c:v>750</c:v>
                </c:pt>
                <c:pt idx="6">
                  <c:v>750</c:v>
                </c:pt>
                <c:pt idx="7">
                  <c:v>750</c:v>
                </c:pt>
                <c:pt idx="8">
                  <c:v>651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(3개) 부처별
투자금액</c:v>
                </c:pt>
              </c:strCache>
            </c:strRef>
          </c:tx>
          <c:cat>
            <c:numRef>
              <c:f>Sheet1!$A$2:$A$10</c:f>
              <c:numCache>
                <c:formatCode>G/표준</c:formatCode>
                <c:ptCount val="9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</c:numCache>
            </c:numRef>
          </c:cat>
          <c:val>
            <c:numRef>
              <c:f>Sheet1!$C$2:$C$10</c:f>
              <c:numCache>
                <c:formatCode>G/표준</c:formatCode>
                <c:ptCount val="9"/>
                <c:pt idx="0">
                  <c:v>50</c:v>
                </c:pt>
                <c:pt idx="1">
                  <c:v>100</c:v>
                </c:pt>
                <c:pt idx="2">
                  <c:v>120</c:v>
                </c:pt>
                <c:pt idx="3">
                  <c:v>250</c:v>
                </c:pt>
                <c:pt idx="4">
                  <c:v>250</c:v>
                </c:pt>
                <c:pt idx="5">
                  <c:v>250</c:v>
                </c:pt>
                <c:pt idx="6">
                  <c:v>250</c:v>
                </c:pt>
                <c:pt idx="7">
                  <c:v>250</c:v>
                </c:pt>
                <c:pt idx="8">
                  <c:v>217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632512"/>
        <c:axId val="21634048"/>
      </c:lineChart>
      <c:catAx>
        <c:axId val="21632512"/>
        <c:scaling>
          <c:orientation val="minMax"/>
        </c:scaling>
        <c:delete val="0"/>
        <c:axPos val="b"/>
        <c:numFmt formatCode="G/표준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ko-KR"/>
          </a:p>
        </c:txPr>
        <c:crossAx val="21634048"/>
        <c:crosses val="autoZero"/>
        <c:auto val="1"/>
        <c:lblAlgn val="ctr"/>
        <c:lblOffset val="100"/>
        <c:noMultiLvlLbl val="0"/>
      </c:catAx>
      <c:valAx>
        <c:axId val="21634048"/>
        <c:scaling>
          <c:orientation val="minMax"/>
          <c:max val="800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그래픽" pitchFamily="18" charset="-127"/>
                    <a:ea typeface="HY그래픽" pitchFamily="18" charset="-127"/>
                  </a:defRPr>
                </a:pPr>
                <a:r>
                  <a:rPr lang="ko-KR" altLang="en-US" sz="1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그래픽" pitchFamily="18" charset="-127"/>
                    <a:ea typeface="HY그래픽" pitchFamily="18" charset="-127"/>
                  </a:rPr>
                  <a:t>투자금액</a:t>
                </a:r>
                <a:r>
                  <a:rPr lang="en-US" altLang="ko-KR" sz="1400" b="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그래픽" pitchFamily="18" charset="-127"/>
                    <a:ea typeface="HY그래픽" pitchFamily="18" charset="-127"/>
                  </a:rPr>
                  <a:t>(</a:t>
                </a:r>
                <a:r>
                  <a:rPr lang="ko-KR" altLang="en-US" sz="1400" b="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그래픽" pitchFamily="18" charset="-127"/>
                    <a:ea typeface="HY그래픽" pitchFamily="18" charset="-127"/>
                  </a:rPr>
                  <a:t>억원</a:t>
                </a:r>
                <a:r>
                  <a:rPr lang="en-US" altLang="ko-KR" sz="1400" b="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그래픽" pitchFamily="18" charset="-127"/>
                    <a:ea typeface="HY그래픽" pitchFamily="18" charset="-127"/>
                  </a:rPr>
                  <a:t>)</a:t>
                </a:r>
                <a:endParaRPr lang="ko-KR" altLang="en-US" sz="1600" b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그래픽" pitchFamily="18" charset="-127"/>
                  <a:ea typeface="HY그래픽" pitchFamily="18" charset="-127"/>
                </a:endParaRPr>
              </a:p>
            </c:rich>
          </c:tx>
          <c:layout/>
          <c:overlay val="0"/>
        </c:title>
        <c:numFmt formatCode="G/표준" sourceLinked="0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+mn-lt"/>
                <a:ea typeface="HY중고딕" pitchFamily="18" charset="-127"/>
              </a:defRPr>
            </a:pPr>
            <a:endParaRPr lang="ko-KR"/>
          </a:p>
        </c:txPr>
        <c:crossAx val="21632512"/>
        <c:crosses val="autoZero"/>
        <c:crossBetween val="between"/>
        <c:majorUnit val="100"/>
        <c:minorUnit val="50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 altLang="en-US" sz="1200" dirty="0"/>
              <a:t>접수과제 수</a:t>
            </a:r>
            <a:r>
              <a:rPr lang="en-US" altLang="ko-KR" sz="1200" dirty="0"/>
              <a:t>-</a:t>
            </a:r>
            <a:r>
              <a:rPr lang="ko-KR" altLang="en-US" sz="1200" dirty="0"/>
              <a:t>기관별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Sheet1!$C$25</c:f>
              <c:strCache>
                <c:ptCount val="1"/>
                <c:pt idx="0">
                  <c:v>학</c:v>
                </c:pt>
              </c:strCache>
            </c:strRef>
          </c:tx>
          <c:invertIfNegative val="0"/>
          <c:cat>
            <c:strRef>
              <c:f>Sheet1!$B$26:$B$30</c:f>
              <c:strCache>
                <c:ptCount val="5"/>
                <c:pt idx="0">
                  <c:v>후보물질이하</c:v>
                </c:pt>
                <c:pt idx="1">
                  <c:v>전임상</c:v>
                </c:pt>
                <c:pt idx="2">
                  <c:v>임상1상</c:v>
                </c:pt>
                <c:pt idx="3">
                  <c:v>임상2상</c:v>
                </c:pt>
                <c:pt idx="4">
                  <c:v>임상3상</c:v>
                </c:pt>
              </c:strCache>
            </c:strRef>
          </c:cat>
          <c:val>
            <c:numRef>
              <c:f>Sheet1!$C$26:$C$30</c:f>
              <c:numCache>
                <c:formatCode>G/표준</c:formatCode>
                <c:ptCount val="5"/>
                <c:pt idx="0">
                  <c:v>8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Sheet1!$D$25</c:f>
              <c:strCache>
                <c:ptCount val="1"/>
                <c:pt idx="0">
                  <c:v>연</c:v>
                </c:pt>
              </c:strCache>
            </c:strRef>
          </c:tx>
          <c:invertIfNegative val="0"/>
          <c:cat>
            <c:strRef>
              <c:f>Sheet1!$B$26:$B$30</c:f>
              <c:strCache>
                <c:ptCount val="5"/>
                <c:pt idx="0">
                  <c:v>후보물질이하</c:v>
                </c:pt>
                <c:pt idx="1">
                  <c:v>전임상</c:v>
                </c:pt>
                <c:pt idx="2">
                  <c:v>임상1상</c:v>
                </c:pt>
                <c:pt idx="3">
                  <c:v>임상2상</c:v>
                </c:pt>
                <c:pt idx="4">
                  <c:v>임상3상</c:v>
                </c:pt>
              </c:strCache>
            </c:strRef>
          </c:cat>
          <c:val>
            <c:numRef>
              <c:f>Sheet1!$D$26:$D$30</c:f>
              <c:numCache>
                <c:formatCode>G/표준</c:formatCode>
                <c:ptCount val="5"/>
                <c:pt idx="0">
                  <c:v>3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Sheet1!$E$25</c:f>
              <c:strCache>
                <c:ptCount val="1"/>
                <c:pt idx="0">
                  <c:v>산</c:v>
                </c:pt>
              </c:strCache>
            </c:strRef>
          </c:tx>
          <c:invertIfNegative val="0"/>
          <c:cat>
            <c:strRef>
              <c:f>Sheet1!$B$26:$B$30</c:f>
              <c:strCache>
                <c:ptCount val="5"/>
                <c:pt idx="0">
                  <c:v>후보물질이하</c:v>
                </c:pt>
                <c:pt idx="1">
                  <c:v>전임상</c:v>
                </c:pt>
                <c:pt idx="2">
                  <c:v>임상1상</c:v>
                </c:pt>
                <c:pt idx="3">
                  <c:v>임상2상</c:v>
                </c:pt>
                <c:pt idx="4">
                  <c:v>임상3상</c:v>
                </c:pt>
              </c:strCache>
            </c:strRef>
          </c:cat>
          <c:val>
            <c:numRef>
              <c:f>Sheet1!$E$26:$E$30</c:f>
              <c:numCache>
                <c:formatCode>G/표준</c:formatCode>
                <c:ptCount val="5"/>
                <c:pt idx="0">
                  <c:v>6</c:v>
                </c:pt>
                <c:pt idx="1">
                  <c:v>12</c:v>
                </c:pt>
                <c:pt idx="2">
                  <c:v>10</c:v>
                </c:pt>
                <c:pt idx="3">
                  <c:v>9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902656"/>
        <c:axId val="42904192"/>
      </c:barChart>
      <c:catAx>
        <c:axId val="429026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ko-KR"/>
          </a:p>
        </c:txPr>
        <c:crossAx val="42904192"/>
        <c:crosses val="autoZero"/>
        <c:auto val="1"/>
        <c:lblAlgn val="ctr"/>
        <c:lblOffset val="100"/>
        <c:noMultiLvlLbl val="0"/>
      </c:catAx>
      <c:valAx>
        <c:axId val="42904192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/>
              </a:solidFill>
            </a:ln>
          </c:spPr>
        </c:majorGridlines>
        <c:numFmt formatCode="G/표준" sourceLinked="1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ko-KR"/>
          </a:p>
        </c:txPr>
        <c:crossAx val="429026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4437757571325509"/>
          <c:y val="5.2316862356509314E-2"/>
          <c:w val="3.8983980644618811E-2"/>
          <c:h val="0.24487977217907231"/>
        </c:manualLayout>
      </c:layout>
      <c:overlay val="0"/>
      <c:txPr>
        <a:bodyPr/>
        <a:lstStyle/>
        <a:p>
          <a:pPr>
            <a:defRPr sz="900"/>
          </a:pPr>
          <a:endParaRPr lang="ko-K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ko-KR" altLang="en-US" sz="1200" dirty="0">
                <a:latin typeface="+mn-ea"/>
                <a:ea typeface="+mn-ea"/>
              </a:rPr>
              <a:t>협약과제 수 </a:t>
            </a:r>
            <a:r>
              <a:rPr lang="en-US" altLang="ko-KR" sz="1200" dirty="0">
                <a:latin typeface="+mn-ea"/>
                <a:ea typeface="+mn-ea"/>
              </a:rPr>
              <a:t>- </a:t>
            </a:r>
            <a:r>
              <a:rPr lang="ko-KR" altLang="en-US" sz="1200" dirty="0">
                <a:latin typeface="+mn-ea"/>
                <a:ea typeface="+mn-ea"/>
              </a:rPr>
              <a:t>기관별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3249984683523484E-2"/>
          <c:y val="0.21155383478756945"/>
          <c:w val="0.90351525652178"/>
          <c:h val="0.662122342863021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학</c:v>
                </c:pt>
              </c:strCache>
            </c:strRef>
          </c:tx>
          <c:invertIfNegative val="0"/>
          <c:cat>
            <c:strRef>
              <c:f>Sheet1!$B$3:$B$7</c:f>
              <c:strCache>
                <c:ptCount val="5"/>
                <c:pt idx="0">
                  <c:v>후보물질이하</c:v>
                </c:pt>
                <c:pt idx="1">
                  <c:v>전임상</c:v>
                </c:pt>
                <c:pt idx="2">
                  <c:v>임상1상</c:v>
                </c:pt>
                <c:pt idx="3">
                  <c:v>임상2상</c:v>
                </c:pt>
                <c:pt idx="4">
                  <c:v>임상3상</c:v>
                </c:pt>
              </c:strCache>
            </c:strRef>
          </c:cat>
          <c:val>
            <c:numRef>
              <c:f>Sheet1!$C$3:$C$7</c:f>
              <c:numCache>
                <c:formatCode>G/표준</c:formatCode>
                <c:ptCount val="5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Sheet1!$D$2</c:f>
              <c:strCache>
                <c:ptCount val="1"/>
                <c:pt idx="0">
                  <c:v>연</c:v>
                </c:pt>
              </c:strCache>
            </c:strRef>
          </c:tx>
          <c:invertIfNegative val="0"/>
          <c:cat>
            <c:strRef>
              <c:f>Sheet1!$B$3:$B$7</c:f>
              <c:strCache>
                <c:ptCount val="5"/>
                <c:pt idx="0">
                  <c:v>후보물질이하</c:v>
                </c:pt>
                <c:pt idx="1">
                  <c:v>전임상</c:v>
                </c:pt>
                <c:pt idx="2">
                  <c:v>임상1상</c:v>
                </c:pt>
                <c:pt idx="3">
                  <c:v>임상2상</c:v>
                </c:pt>
                <c:pt idx="4">
                  <c:v>임상3상</c:v>
                </c:pt>
              </c:strCache>
            </c:strRef>
          </c:cat>
          <c:val>
            <c:numRef>
              <c:f>Sheet1!$D$3:$D$7</c:f>
              <c:numCache>
                <c:formatCode>G/표준</c:formatCode>
                <c:ptCount val="5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Sheet1!$E$2</c:f>
              <c:strCache>
                <c:ptCount val="1"/>
                <c:pt idx="0">
                  <c:v>산</c:v>
                </c:pt>
              </c:strCache>
            </c:strRef>
          </c:tx>
          <c:invertIfNegative val="0"/>
          <c:cat>
            <c:strRef>
              <c:f>Sheet1!$B$3:$B$7</c:f>
              <c:strCache>
                <c:ptCount val="5"/>
                <c:pt idx="0">
                  <c:v>후보물질이하</c:v>
                </c:pt>
                <c:pt idx="1">
                  <c:v>전임상</c:v>
                </c:pt>
                <c:pt idx="2">
                  <c:v>임상1상</c:v>
                </c:pt>
                <c:pt idx="3">
                  <c:v>임상2상</c:v>
                </c:pt>
                <c:pt idx="4">
                  <c:v>임상3상</c:v>
                </c:pt>
              </c:strCache>
            </c:strRef>
          </c:cat>
          <c:val>
            <c:numRef>
              <c:f>Sheet1!$E$3:$E$7</c:f>
              <c:numCache>
                <c:formatCode>G/표준</c:formatCode>
                <c:ptCount val="5"/>
                <c:pt idx="0">
                  <c:v>1</c:v>
                </c:pt>
                <c:pt idx="1">
                  <c:v>4</c:v>
                </c:pt>
                <c:pt idx="2">
                  <c:v>3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969920"/>
        <c:axId val="59971456"/>
      </c:barChart>
      <c:catAx>
        <c:axId val="59969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ko-KR"/>
          </a:p>
        </c:txPr>
        <c:crossAx val="59971456"/>
        <c:crosses val="autoZero"/>
        <c:auto val="1"/>
        <c:lblAlgn val="ctr"/>
        <c:lblOffset val="100"/>
        <c:noMultiLvlLbl val="0"/>
      </c:catAx>
      <c:valAx>
        <c:axId val="59971456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/표준" sourceLinked="1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ko-KR"/>
          </a:p>
        </c:txPr>
        <c:crossAx val="59969920"/>
        <c:crosses val="autoZero"/>
        <c:crossBetween val="between"/>
        <c:majorUnit val="1"/>
      </c:valAx>
      <c:spPr>
        <a:noFill/>
      </c:spPr>
    </c:plotArea>
    <c:legend>
      <c:legendPos val="r"/>
      <c:layout>
        <c:manualLayout>
          <c:xMode val="edge"/>
          <c:yMode val="edge"/>
          <c:x val="0.94385216978353259"/>
          <c:y val="5.3895949648832424E-2"/>
          <c:w val="3.9352220879695594E-2"/>
          <c:h val="0.25441068372471493"/>
        </c:manualLayout>
      </c:layout>
      <c:overlay val="0"/>
      <c:txPr>
        <a:bodyPr/>
        <a:lstStyle/>
        <a:p>
          <a:pPr>
            <a:defRPr sz="900"/>
          </a:pPr>
          <a:endParaRPr lang="ko-K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/>
            </a:pPr>
            <a:r>
              <a:rPr lang="ko-KR" altLang="en-US" sz="1200" b="1"/>
              <a:t>접수과제 수</a:t>
            </a:r>
            <a:r>
              <a:rPr lang="en-US" altLang="ko-KR" sz="1200" b="1"/>
              <a:t>-</a:t>
            </a:r>
            <a:r>
              <a:rPr lang="en-US" altLang="ko-KR" sz="1200" b="1" baseline="0"/>
              <a:t> </a:t>
            </a:r>
            <a:r>
              <a:rPr lang="ko-KR" altLang="en-US" sz="1200" b="1" baseline="0"/>
              <a:t>물질별</a:t>
            </a:r>
            <a:r>
              <a:rPr lang="ko-KR" altLang="en-US" sz="1200" b="1"/>
              <a:t> 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Sheet1!$B$52</c:f>
              <c:strCache>
                <c:ptCount val="1"/>
                <c:pt idx="0">
                  <c:v>후보물질이하</c:v>
                </c:pt>
              </c:strCache>
            </c:strRef>
          </c:tx>
          <c:invertIfNegative val="0"/>
          <c:cat>
            <c:strRef>
              <c:f>Sheet1!$C$51:$G$51</c:f>
              <c:strCache>
                <c:ptCount val="5"/>
                <c:pt idx="0">
                  <c:v>합성</c:v>
                </c:pt>
                <c:pt idx="1">
                  <c:v>단백질</c:v>
                </c:pt>
                <c:pt idx="2">
                  <c:v>세포치료제</c:v>
                </c:pt>
                <c:pt idx="3">
                  <c:v>유전자</c:v>
                </c:pt>
                <c:pt idx="4">
                  <c:v>천연물</c:v>
                </c:pt>
              </c:strCache>
            </c:strRef>
          </c:cat>
          <c:val>
            <c:numRef>
              <c:f>Sheet1!$C$52:$G$52</c:f>
              <c:numCache>
                <c:formatCode>G/표준</c:formatCode>
                <c:ptCount val="5"/>
                <c:pt idx="0">
                  <c:v>12</c:v>
                </c:pt>
                <c:pt idx="1">
                  <c:v>2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Sheet1!$B$53</c:f>
              <c:strCache>
                <c:ptCount val="1"/>
                <c:pt idx="0">
                  <c:v>전임상</c:v>
                </c:pt>
              </c:strCache>
            </c:strRef>
          </c:tx>
          <c:invertIfNegative val="0"/>
          <c:cat>
            <c:strRef>
              <c:f>Sheet1!$C$51:$G$51</c:f>
              <c:strCache>
                <c:ptCount val="5"/>
                <c:pt idx="0">
                  <c:v>합성</c:v>
                </c:pt>
                <c:pt idx="1">
                  <c:v>단백질</c:v>
                </c:pt>
                <c:pt idx="2">
                  <c:v>세포치료제</c:v>
                </c:pt>
                <c:pt idx="3">
                  <c:v>유전자</c:v>
                </c:pt>
                <c:pt idx="4">
                  <c:v>천연물</c:v>
                </c:pt>
              </c:strCache>
            </c:strRef>
          </c:cat>
          <c:val>
            <c:numRef>
              <c:f>Sheet1!$C$53:$G$53</c:f>
              <c:numCache>
                <c:formatCode>G/표준</c:formatCode>
                <c:ptCount val="5"/>
                <c:pt idx="0">
                  <c:v>8</c:v>
                </c:pt>
                <c:pt idx="1">
                  <c:v>4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Sheet1!$B$54</c:f>
              <c:strCache>
                <c:ptCount val="1"/>
                <c:pt idx="0">
                  <c:v>임상1상</c:v>
                </c:pt>
              </c:strCache>
            </c:strRef>
          </c:tx>
          <c:invertIfNegative val="0"/>
          <c:cat>
            <c:strRef>
              <c:f>Sheet1!$C$51:$G$51</c:f>
              <c:strCache>
                <c:ptCount val="5"/>
                <c:pt idx="0">
                  <c:v>합성</c:v>
                </c:pt>
                <c:pt idx="1">
                  <c:v>단백질</c:v>
                </c:pt>
                <c:pt idx="2">
                  <c:v>세포치료제</c:v>
                </c:pt>
                <c:pt idx="3">
                  <c:v>유전자</c:v>
                </c:pt>
                <c:pt idx="4">
                  <c:v>천연물</c:v>
                </c:pt>
              </c:strCache>
            </c:strRef>
          </c:cat>
          <c:val>
            <c:numRef>
              <c:f>Sheet1!$C$54:$G$54</c:f>
              <c:numCache>
                <c:formatCode>G/표준</c:formatCode>
                <c:ptCount val="5"/>
                <c:pt idx="0">
                  <c:v>5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Sheet1!$B$55</c:f>
              <c:strCache>
                <c:ptCount val="1"/>
                <c:pt idx="0">
                  <c:v>임상2상</c:v>
                </c:pt>
              </c:strCache>
            </c:strRef>
          </c:tx>
          <c:invertIfNegative val="0"/>
          <c:cat>
            <c:strRef>
              <c:f>Sheet1!$C$51:$G$51</c:f>
              <c:strCache>
                <c:ptCount val="5"/>
                <c:pt idx="0">
                  <c:v>합성</c:v>
                </c:pt>
                <c:pt idx="1">
                  <c:v>단백질</c:v>
                </c:pt>
                <c:pt idx="2">
                  <c:v>세포치료제</c:v>
                </c:pt>
                <c:pt idx="3">
                  <c:v>유전자</c:v>
                </c:pt>
                <c:pt idx="4">
                  <c:v>천연물</c:v>
                </c:pt>
              </c:strCache>
            </c:strRef>
          </c:cat>
          <c:val>
            <c:numRef>
              <c:f>Sheet1!$C$55:$G$55</c:f>
              <c:numCache>
                <c:formatCode>G/표준</c:formatCode>
                <c:ptCount val="5"/>
                <c:pt idx="0">
                  <c:v>5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Sheet1!$B$56</c:f>
              <c:strCache>
                <c:ptCount val="1"/>
                <c:pt idx="0">
                  <c:v>임상3상</c:v>
                </c:pt>
              </c:strCache>
            </c:strRef>
          </c:tx>
          <c:invertIfNegative val="0"/>
          <c:cat>
            <c:strRef>
              <c:f>Sheet1!$C$51:$G$51</c:f>
              <c:strCache>
                <c:ptCount val="5"/>
                <c:pt idx="0">
                  <c:v>합성</c:v>
                </c:pt>
                <c:pt idx="1">
                  <c:v>단백질</c:v>
                </c:pt>
                <c:pt idx="2">
                  <c:v>세포치료제</c:v>
                </c:pt>
                <c:pt idx="3">
                  <c:v>유전자</c:v>
                </c:pt>
                <c:pt idx="4">
                  <c:v>천연물</c:v>
                </c:pt>
              </c:strCache>
            </c:strRef>
          </c:cat>
          <c:val>
            <c:numRef>
              <c:f>Sheet1!$C$56:$G$56</c:f>
              <c:numCache>
                <c:formatCode>G/표준</c:formatCode>
                <c:ptCount val="5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012416"/>
        <c:axId val="60013952"/>
      </c:barChart>
      <c:catAx>
        <c:axId val="60012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ko-KR"/>
          </a:p>
        </c:txPr>
        <c:crossAx val="60013952"/>
        <c:crosses val="autoZero"/>
        <c:auto val="1"/>
        <c:lblAlgn val="ctr"/>
        <c:lblOffset val="100"/>
        <c:noMultiLvlLbl val="0"/>
      </c:catAx>
      <c:valAx>
        <c:axId val="60013952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/표준" sourceLinked="1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ko-KR"/>
          </a:p>
        </c:txPr>
        <c:crossAx val="60012416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86822338409663669"/>
          <c:y val="0.14060673753393774"/>
          <c:w val="0.10505703683374611"/>
          <c:h val="0.36975341725756283"/>
        </c:manualLayout>
      </c:layout>
      <c:overlay val="0"/>
      <c:txPr>
        <a:bodyPr/>
        <a:lstStyle/>
        <a:p>
          <a:pPr>
            <a:defRPr sz="900"/>
          </a:pPr>
          <a:endParaRPr lang="ko-K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/>
            </a:pPr>
            <a:r>
              <a:rPr lang="ko-KR" altLang="en-US" sz="1200" b="1"/>
              <a:t>협약과제 수</a:t>
            </a:r>
            <a:r>
              <a:rPr lang="en-US" altLang="ko-KR" sz="1200" b="1"/>
              <a:t>-</a:t>
            </a:r>
            <a:r>
              <a:rPr lang="ko-KR" altLang="en-US" sz="1200" b="1"/>
              <a:t>물질별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Sheet1!$B$80</c:f>
              <c:strCache>
                <c:ptCount val="1"/>
                <c:pt idx="0">
                  <c:v>후보물질이하</c:v>
                </c:pt>
              </c:strCache>
            </c:strRef>
          </c:tx>
          <c:invertIfNegative val="0"/>
          <c:cat>
            <c:strRef>
              <c:f>Sheet1!$C$79:$G$79</c:f>
              <c:strCache>
                <c:ptCount val="5"/>
                <c:pt idx="0">
                  <c:v>합성</c:v>
                </c:pt>
                <c:pt idx="1">
                  <c:v>단백질</c:v>
                </c:pt>
                <c:pt idx="2">
                  <c:v>세포치료제</c:v>
                </c:pt>
                <c:pt idx="3">
                  <c:v>유전자</c:v>
                </c:pt>
                <c:pt idx="4">
                  <c:v>천연물</c:v>
                </c:pt>
              </c:strCache>
            </c:strRef>
          </c:cat>
          <c:val>
            <c:numRef>
              <c:f>Sheet1!$C$80:$G$80</c:f>
              <c:numCache>
                <c:formatCode>G/표준</c:formatCode>
                <c:ptCount val="5"/>
                <c:pt idx="0">
                  <c:v>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Sheet1!$B$81</c:f>
              <c:strCache>
                <c:ptCount val="1"/>
                <c:pt idx="0">
                  <c:v>전임상</c:v>
                </c:pt>
              </c:strCache>
            </c:strRef>
          </c:tx>
          <c:invertIfNegative val="0"/>
          <c:cat>
            <c:strRef>
              <c:f>Sheet1!$C$79:$G$79</c:f>
              <c:strCache>
                <c:ptCount val="5"/>
                <c:pt idx="0">
                  <c:v>합성</c:v>
                </c:pt>
                <c:pt idx="1">
                  <c:v>단백질</c:v>
                </c:pt>
                <c:pt idx="2">
                  <c:v>세포치료제</c:v>
                </c:pt>
                <c:pt idx="3">
                  <c:v>유전자</c:v>
                </c:pt>
                <c:pt idx="4">
                  <c:v>천연물</c:v>
                </c:pt>
              </c:strCache>
            </c:strRef>
          </c:cat>
          <c:val>
            <c:numRef>
              <c:f>Sheet1!$C$81:$G$81</c:f>
              <c:numCache>
                <c:formatCode>G/표준</c:formatCode>
                <c:ptCount val="5"/>
                <c:pt idx="0">
                  <c:v>3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Sheet1!$B$82</c:f>
              <c:strCache>
                <c:ptCount val="1"/>
                <c:pt idx="0">
                  <c:v>임상1상</c:v>
                </c:pt>
              </c:strCache>
            </c:strRef>
          </c:tx>
          <c:invertIfNegative val="0"/>
          <c:cat>
            <c:strRef>
              <c:f>Sheet1!$C$79:$G$79</c:f>
              <c:strCache>
                <c:ptCount val="5"/>
                <c:pt idx="0">
                  <c:v>합성</c:v>
                </c:pt>
                <c:pt idx="1">
                  <c:v>단백질</c:v>
                </c:pt>
                <c:pt idx="2">
                  <c:v>세포치료제</c:v>
                </c:pt>
                <c:pt idx="3">
                  <c:v>유전자</c:v>
                </c:pt>
                <c:pt idx="4">
                  <c:v>천연물</c:v>
                </c:pt>
              </c:strCache>
            </c:strRef>
          </c:cat>
          <c:val>
            <c:numRef>
              <c:f>Sheet1!$C$82:$G$82</c:f>
              <c:numCache>
                <c:formatCode>G/표준</c:formatCode>
                <c:ptCount val="5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Sheet1!$B$83</c:f>
              <c:strCache>
                <c:ptCount val="1"/>
                <c:pt idx="0">
                  <c:v>임상2상</c:v>
                </c:pt>
              </c:strCache>
            </c:strRef>
          </c:tx>
          <c:invertIfNegative val="0"/>
          <c:cat>
            <c:strRef>
              <c:f>Sheet1!$C$79:$G$79</c:f>
              <c:strCache>
                <c:ptCount val="5"/>
                <c:pt idx="0">
                  <c:v>합성</c:v>
                </c:pt>
                <c:pt idx="1">
                  <c:v>단백질</c:v>
                </c:pt>
                <c:pt idx="2">
                  <c:v>세포치료제</c:v>
                </c:pt>
                <c:pt idx="3">
                  <c:v>유전자</c:v>
                </c:pt>
                <c:pt idx="4">
                  <c:v>천연물</c:v>
                </c:pt>
              </c:strCache>
            </c:strRef>
          </c:cat>
          <c:val>
            <c:numRef>
              <c:f>Sheet1!$C$83:$G$83</c:f>
              <c:numCache>
                <c:formatCode>G/표준</c:formatCode>
                <c:ptCount val="5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Sheet1!$B$84</c:f>
              <c:strCache>
                <c:ptCount val="1"/>
                <c:pt idx="0">
                  <c:v>임상3상</c:v>
                </c:pt>
              </c:strCache>
            </c:strRef>
          </c:tx>
          <c:invertIfNegative val="0"/>
          <c:cat>
            <c:strRef>
              <c:f>Sheet1!$C$79:$G$79</c:f>
              <c:strCache>
                <c:ptCount val="5"/>
                <c:pt idx="0">
                  <c:v>합성</c:v>
                </c:pt>
                <c:pt idx="1">
                  <c:v>단백질</c:v>
                </c:pt>
                <c:pt idx="2">
                  <c:v>세포치료제</c:v>
                </c:pt>
                <c:pt idx="3">
                  <c:v>유전자</c:v>
                </c:pt>
                <c:pt idx="4">
                  <c:v>천연물</c:v>
                </c:pt>
              </c:strCache>
            </c:strRef>
          </c:cat>
          <c:val>
            <c:numRef>
              <c:f>Sheet1!$C$84:$G$84</c:f>
              <c:numCache>
                <c:formatCode>G/표준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201152"/>
        <c:axId val="75211136"/>
      </c:barChart>
      <c:catAx>
        <c:axId val="752011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ko-KR"/>
          </a:p>
        </c:txPr>
        <c:crossAx val="75211136"/>
        <c:crosses val="autoZero"/>
        <c:auto val="1"/>
        <c:lblAlgn val="ctr"/>
        <c:lblOffset val="100"/>
        <c:noMultiLvlLbl val="0"/>
      </c:catAx>
      <c:valAx>
        <c:axId val="75211136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/>
              </a:solidFill>
            </a:ln>
          </c:spPr>
        </c:majorGridlines>
        <c:numFmt formatCode="G/표준" sourceLinked="1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ko-KR"/>
          </a:p>
        </c:txPr>
        <c:crossAx val="75201152"/>
        <c:crosses val="autoZero"/>
        <c:crossBetween val="between"/>
        <c:majorUnit val="1"/>
      </c:valAx>
      <c:spPr>
        <a:ln>
          <a:solidFill>
            <a:schemeClr val="bg1"/>
          </a:solidFill>
        </a:ln>
      </c:spPr>
    </c:plotArea>
    <c:legend>
      <c:legendPos val="r"/>
      <c:layout>
        <c:manualLayout>
          <c:xMode val="edge"/>
          <c:yMode val="edge"/>
          <c:x val="0.87483664270759764"/>
          <c:y val="0.3182173541690595"/>
          <c:w val="0.10701783880683451"/>
          <c:h val="0.37951049459124053"/>
        </c:manualLayout>
      </c:layout>
      <c:overlay val="0"/>
      <c:txPr>
        <a:bodyPr/>
        <a:lstStyle/>
        <a:p>
          <a:pPr>
            <a:defRPr sz="900"/>
          </a:pPr>
          <a:endParaRPr lang="ko-K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 altLang="en-US" sz="1200" b="1" dirty="0"/>
              <a:t>접수과제 수</a:t>
            </a:r>
            <a:r>
              <a:rPr lang="en-US" altLang="ko-KR" sz="1200" b="1" dirty="0"/>
              <a:t>-</a:t>
            </a:r>
            <a:r>
              <a:rPr lang="ko-KR" altLang="en-US" sz="1200" b="1" dirty="0" err="1"/>
              <a:t>질환별</a:t>
            </a:r>
            <a:endParaRPr lang="ko-KR" altLang="en-US" sz="1200" b="1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0082101976919098E-2"/>
          <c:y val="0.10841284356529129"/>
          <c:w val="0.95445988586076247"/>
          <c:h val="0.818708843218454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Sheet1!$B$106</c:f>
              <c:strCache>
                <c:ptCount val="1"/>
                <c:pt idx="0">
                  <c:v>후보물질이하</c:v>
                </c:pt>
              </c:strCache>
            </c:strRef>
          </c:tx>
          <c:invertIfNegative val="0"/>
          <c:cat>
            <c:strRef>
              <c:f>Sheet1!$C$105:$L$105</c:f>
              <c:strCache>
                <c:ptCount val="10"/>
                <c:pt idx="0">
                  <c:v>감염/백신</c:v>
                </c:pt>
                <c:pt idx="1">
                  <c:v>근/골격계</c:v>
                </c:pt>
                <c:pt idx="2">
                  <c:v>대사/내분비</c:v>
                </c:pt>
                <c:pt idx="3">
                  <c:v>비뇨/생식기</c:v>
                </c:pt>
                <c:pt idx="4">
                  <c:v>소화기</c:v>
                </c:pt>
                <c:pt idx="5">
                  <c:v>신경/정신</c:v>
                </c:pt>
                <c:pt idx="6">
                  <c:v>심혈관</c:v>
                </c:pt>
                <c:pt idx="7">
                  <c:v>종양</c:v>
                </c:pt>
                <c:pt idx="8">
                  <c:v>피부/안과</c:v>
                </c:pt>
                <c:pt idx="9">
                  <c:v>기타</c:v>
                </c:pt>
              </c:strCache>
            </c:strRef>
          </c:cat>
          <c:val>
            <c:numRef>
              <c:f>Sheet1!$C$106:$L$106</c:f>
              <c:numCache>
                <c:formatCode>G/표준</c:formatCode>
                <c:ptCount val="10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2</c:v>
                </c:pt>
                <c:pt idx="7">
                  <c:v>6</c:v>
                </c:pt>
                <c:pt idx="8">
                  <c:v>3</c:v>
                </c:pt>
                <c:pt idx="9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Sheet1!$B$107</c:f>
              <c:strCache>
                <c:ptCount val="1"/>
                <c:pt idx="0">
                  <c:v>전임상</c:v>
                </c:pt>
              </c:strCache>
            </c:strRef>
          </c:tx>
          <c:invertIfNegative val="0"/>
          <c:cat>
            <c:strRef>
              <c:f>Sheet1!$C$105:$L$105</c:f>
              <c:strCache>
                <c:ptCount val="10"/>
                <c:pt idx="0">
                  <c:v>감염/백신</c:v>
                </c:pt>
                <c:pt idx="1">
                  <c:v>근/골격계</c:v>
                </c:pt>
                <c:pt idx="2">
                  <c:v>대사/내분비</c:v>
                </c:pt>
                <c:pt idx="3">
                  <c:v>비뇨/생식기</c:v>
                </c:pt>
                <c:pt idx="4">
                  <c:v>소화기</c:v>
                </c:pt>
                <c:pt idx="5">
                  <c:v>신경/정신</c:v>
                </c:pt>
                <c:pt idx="6">
                  <c:v>심혈관</c:v>
                </c:pt>
                <c:pt idx="7">
                  <c:v>종양</c:v>
                </c:pt>
                <c:pt idx="8">
                  <c:v>피부/안과</c:v>
                </c:pt>
                <c:pt idx="9">
                  <c:v>기타</c:v>
                </c:pt>
              </c:strCache>
            </c:strRef>
          </c:cat>
          <c:val>
            <c:numRef>
              <c:f>Sheet1!$C$107:$L$107</c:f>
              <c:numCache>
                <c:formatCode>G/표준</c:formatCode>
                <c:ptCount val="10"/>
                <c:pt idx="0">
                  <c:v>0</c:v>
                </c:pt>
                <c:pt idx="1">
                  <c:v>4</c:v>
                </c:pt>
                <c:pt idx="2">
                  <c:v>3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7">
                  <c:v>3</c:v>
                </c:pt>
                <c:pt idx="8">
                  <c:v>1</c:v>
                </c:pt>
                <c:pt idx="9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Sheet1!$B$108</c:f>
              <c:strCache>
                <c:ptCount val="1"/>
                <c:pt idx="0">
                  <c:v>임상1상</c:v>
                </c:pt>
              </c:strCache>
            </c:strRef>
          </c:tx>
          <c:invertIfNegative val="0"/>
          <c:cat>
            <c:strRef>
              <c:f>Sheet1!$C$105:$L$105</c:f>
              <c:strCache>
                <c:ptCount val="10"/>
                <c:pt idx="0">
                  <c:v>감염/백신</c:v>
                </c:pt>
                <c:pt idx="1">
                  <c:v>근/골격계</c:v>
                </c:pt>
                <c:pt idx="2">
                  <c:v>대사/내분비</c:v>
                </c:pt>
                <c:pt idx="3">
                  <c:v>비뇨/생식기</c:v>
                </c:pt>
                <c:pt idx="4">
                  <c:v>소화기</c:v>
                </c:pt>
                <c:pt idx="5">
                  <c:v>신경/정신</c:v>
                </c:pt>
                <c:pt idx="6">
                  <c:v>심혈관</c:v>
                </c:pt>
                <c:pt idx="7">
                  <c:v>종양</c:v>
                </c:pt>
                <c:pt idx="8">
                  <c:v>피부/안과</c:v>
                </c:pt>
                <c:pt idx="9">
                  <c:v>기타</c:v>
                </c:pt>
              </c:strCache>
            </c:strRef>
          </c:cat>
          <c:val>
            <c:numRef>
              <c:f>Sheet1!$C$108:$L$108</c:f>
              <c:numCache>
                <c:formatCode>G/표준</c:formatCode>
                <c:ptCount val="10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2</c:v>
                </c:pt>
                <c:pt idx="8">
                  <c:v>0</c:v>
                </c:pt>
                <c:pt idx="9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Sheet1!$B$109</c:f>
              <c:strCache>
                <c:ptCount val="1"/>
                <c:pt idx="0">
                  <c:v>임상2상</c:v>
                </c:pt>
              </c:strCache>
            </c:strRef>
          </c:tx>
          <c:invertIfNegative val="0"/>
          <c:cat>
            <c:strRef>
              <c:f>Sheet1!$C$105:$L$105</c:f>
              <c:strCache>
                <c:ptCount val="10"/>
                <c:pt idx="0">
                  <c:v>감염/백신</c:v>
                </c:pt>
                <c:pt idx="1">
                  <c:v>근/골격계</c:v>
                </c:pt>
                <c:pt idx="2">
                  <c:v>대사/내분비</c:v>
                </c:pt>
                <c:pt idx="3">
                  <c:v>비뇨/생식기</c:v>
                </c:pt>
                <c:pt idx="4">
                  <c:v>소화기</c:v>
                </c:pt>
                <c:pt idx="5">
                  <c:v>신경/정신</c:v>
                </c:pt>
                <c:pt idx="6">
                  <c:v>심혈관</c:v>
                </c:pt>
                <c:pt idx="7">
                  <c:v>종양</c:v>
                </c:pt>
                <c:pt idx="8">
                  <c:v>피부/안과</c:v>
                </c:pt>
                <c:pt idx="9">
                  <c:v>기타</c:v>
                </c:pt>
              </c:strCache>
            </c:strRef>
          </c:cat>
          <c:val>
            <c:numRef>
              <c:f>Sheet1!$C$109:$L$109</c:f>
              <c:numCache>
                <c:formatCode>G/표준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Sheet1!$B$110</c:f>
              <c:strCache>
                <c:ptCount val="1"/>
                <c:pt idx="0">
                  <c:v>임상3상</c:v>
                </c:pt>
              </c:strCache>
            </c:strRef>
          </c:tx>
          <c:invertIfNegative val="0"/>
          <c:cat>
            <c:strRef>
              <c:f>Sheet1!$C$105:$L$105</c:f>
              <c:strCache>
                <c:ptCount val="10"/>
                <c:pt idx="0">
                  <c:v>감염/백신</c:v>
                </c:pt>
                <c:pt idx="1">
                  <c:v>근/골격계</c:v>
                </c:pt>
                <c:pt idx="2">
                  <c:v>대사/내분비</c:v>
                </c:pt>
                <c:pt idx="3">
                  <c:v>비뇨/생식기</c:v>
                </c:pt>
                <c:pt idx="4">
                  <c:v>소화기</c:v>
                </c:pt>
                <c:pt idx="5">
                  <c:v>신경/정신</c:v>
                </c:pt>
                <c:pt idx="6">
                  <c:v>심혈관</c:v>
                </c:pt>
                <c:pt idx="7">
                  <c:v>종양</c:v>
                </c:pt>
                <c:pt idx="8">
                  <c:v>피부/안과</c:v>
                </c:pt>
                <c:pt idx="9">
                  <c:v>기타</c:v>
                </c:pt>
              </c:strCache>
            </c:strRef>
          </c:cat>
          <c:val>
            <c:numRef>
              <c:f>Sheet1!$C$110:$L$110</c:f>
              <c:numCache>
                <c:formatCode>G/표준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966144"/>
        <c:axId val="94967680"/>
      </c:barChart>
      <c:catAx>
        <c:axId val="949661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ko-KR"/>
          </a:p>
        </c:txPr>
        <c:crossAx val="94967680"/>
        <c:crosses val="autoZero"/>
        <c:auto val="1"/>
        <c:lblAlgn val="ctr"/>
        <c:lblOffset val="100"/>
        <c:noMultiLvlLbl val="0"/>
      </c:catAx>
      <c:valAx>
        <c:axId val="94967680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/>
              </a:solidFill>
            </a:ln>
          </c:spPr>
        </c:majorGridlines>
        <c:numFmt formatCode="G/표준" sourceLinked="1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ko-KR"/>
          </a:p>
        </c:txPr>
        <c:crossAx val="94966144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87692634819517612"/>
          <c:y val="2.9053416103190413E-2"/>
          <c:w val="0.10155052387632325"/>
          <c:h val="0.22751039306583024"/>
        </c:manualLayout>
      </c:layout>
      <c:overlay val="0"/>
      <c:txPr>
        <a:bodyPr/>
        <a:lstStyle/>
        <a:p>
          <a:pPr>
            <a:defRPr sz="900"/>
          </a:pPr>
          <a:endParaRPr lang="ko-K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ko-KR" altLang="en-US" sz="1200"/>
              <a:t>협약과제 수</a:t>
            </a:r>
            <a:r>
              <a:rPr lang="en-US" altLang="ko-KR" sz="1200"/>
              <a:t>-</a:t>
            </a:r>
            <a:r>
              <a:rPr lang="ko-KR" altLang="en-US" sz="1200"/>
              <a:t>질환별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0049929913028975E-2"/>
          <c:y val="0.11172314108306701"/>
          <c:w val="0.95880861178138321"/>
          <c:h val="0.813173266006818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Sheet1!$B$133</c:f>
              <c:strCache>
                <c:ptCount val="1"/>
                <c:pt idx="0">
                  <c:v>후보물질이하</c:v>
                </c:pt>
              </c:strCache>
            </c:strRef>
          </c:tx>
          <c:invertIfNegative val="0"/>
          <c:cat>
            <c:strRef>
              <c:f>Sheet1!$C$132:$L$132</c:f>
              <c:strCache>
                <c:ptCount val="10"/>
                <c:pt idx="0">
                  <c:v>감염/백신</c:v>
                </c:pt>
                <c:pt idx="1">
                  <c:v>근/골격계</c:v>
                </c:pt>
                <c:pt idx="2">
                  <c:v>대사/내분비</c:v>
                </c:pt>
                <c:pt idx="3">
                  <c:v>비뇨/생식기</c:v>
                </c:pt>
                <c:pt idx="4">
                  <c:v>소화기</c:v>
                </c:pt>
                <c:pt idx="5">
                  <c:v>신경/정신</c:v>
                </c:pt>
                <c:pt idx="6">
                  <c:v>심혈관</c:v>
                </c:pt>
                <c:pt idx="7">
                  <c:v>종양</c:v>
                </c:pt>
                <c:pt idx="8">
                  <c:v>피부/안과</c:v>
                </c:pt>
                <c:pt idx="9">
                  <c:v>기타</c:v>
                </c:pt>
              </c:strCache>
            </c:strRef>
          </c:cat>
          <c:val>
            <c:numRef>
              <c:f>Sheet1!$C$133:$L$133</c:f>
              <c:numCache>
                <c:formatCode>G/표준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3</c:v>
                </c:pt>
                <c:pt idx="8">
                  <c:v>1</c:v>
                </c:pt>
                <c:pt idx="9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Sheet1!$B$134</c:f>
              <c:strCache>
                <c:ptCount val="1"/>
                <c:pt idx="0">
                  <c:v>전임상</c:v>
                </c:pt>
              </c:strCache>
            </c:strRef>
          </c:tx>
          <c:invertIfNegative val="0"/>
          <c:cat>
            <c:strRef>
              <c:f>Sheet1!$C$132:$L$132</c:f>
              <c:strCache>
                <c:ptCount val="10"/>
                <c:pt idx="0">
                  <c:v>감염/백신</c:v>
                </c:pt>
                <c:pt idx="1">
                  <c:v>근/골격계</c:v>
                </c:pt>
                <c:pt idx="2">
                  <c:v>대사/내분비</c:v>
                </c:pt>
                <c:pt idx="3">
                  <c:v>비뇨/생식기</c:v>
                </c:pt>
                <c:pt idx="4">
                  <c:v>소화기</c:v>
                </c:pt>
                <c:pt idx="5">
                  <c:v>신경/정신</c:v>
                </c:pt>
                <c:pt idx="6">
                  <c:v>심혈관</c:v>
                </c:pt>
                <c:pt idx="7">
                  <c:v>종양</c:v>
                </c:pt>
                <c:pt idx="8">
                  <c:v>피부/안과</c:v>
                </c:pt>
                <c:pt idx="9">
                  <c:v>기타</c:v>
                </c:pt>
              </c:strCache>
            </c:strRef>
          </c:cat>
          <c:val>
            <c:numRef>
              <c:f>Sheet1!$C$134:$L$134</c:f>
              <c:numCache>
                <c:formatCode>G/표준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Sheet1!$B$135</c:f>
              <c:strCache>
                <c:ptCount val="1"/>
                <c:pt idx="0">
                  <c:v>임상1상</c:v>
                </c:pt>
              </c:strCache>
            </c:strRef>
          </c:tx>
          <c:invertIfNegative val="0"/>
          <c:cat>
            <c:strRef>
              <c:f>Sheet1!$C$132:$L$132</c:f>
              <c:strCache>
                <c:ptCount val="10"/>
                <c:pt idx="0">
                  <c:v>감염/백신</c:v>
                </c:pt>
                <c:pt idx="1">
                  <c:v>근/골격계</c:v>
                </c:pt>
                <c:pt idx="2">
                  <c:v>대사/내분비</c:v>
                </c:pt>
                <c:pt idx="3">
                  <c:v>비뇨/생식기</c:v>
                </c:pt>
                <c:pt idx="4">
                  <c:v>소화기</c:v>
                </c:pt>
                <c:pt idx="5">
                  <c:v>신경/정신</c:v>
                </c:pt>
                <c:pt idx="6">
                  <c:v>심혈관</c:v>
                </c:pt>
                <c:pt idx="7">
                  <c:v>종양</c:v>
                </c:pt>
                <c:pt idx="8">
                  <c:v>피부/안과</c:v>
                </c:pt>
                <c:pt idx="9">
                  <c:v>기타</c:v>
                </c:pt>
              </c:strCache>
            </c:strRef>
          </c:cat>
          <c:val>
            <c:numRef>
              <c:f>Sheet1!$C$135:$L$135</c:f>
              <c:numCache>
                <c:formatCode>G/표준</c:formatCode>
                <c:ptCount val="10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Sheet1!$B$136</c:f>
              <c:strCache>
                <c:ptCount val="1"/>
                <c:pt idx="0">
                  <c:v>임상2상</c:v>
                </c:pt>
              </c:strCache>
            </c:strRef>
          </c:tx>
          <c:invertIfNegative val="0"/>
          <c:cat>
            <c:strRef>
              <c:f>Sheet1!$C$132:$L$132</c:f>
              <c:strCache>
                <c:ptCount val="10"/>
                <c:pt idx="0">
                  <c:v>감염/백신</c:v>
                </c:pt>
                <c:pt idx="1">
                  <c:v>근/골격계</c:v>
                </c:pt>
                <c:pt idx="2">
                  <c:v>대사/내분비</c:v>
                </c:pt>
                <c:pt idx="3">
                  <c:v>비뇨/생식기</c:v>
                </c:pt>
                <c:pt idx="4">
                  <c:v>소화기</c:v>
                </c:pt>
                <c:pt idx="5">
                  <c:v>신경/정신</c:v>
                </c:pt>
                <c:pt idx="6">
                  <c:v>심혈관</c:v>
                </c:pt>
                <c:pt idx="7">
                  <c:v>종양</c:v>
                </c:pt>
                <c:pt idx="8">
                  <c:v>피부/안과</c:v>
                </c:pt>
                <c:pt idx="9">
                  <c:v>기타</c:v>
                </c:pt>
              </c:strCache>
            </c:strRef>
          </c:cat>
          <c:val>
            <c:numRef>
              <c:f>Sheet1!$C$136:$L$136</c:f>
              <c:numCache>
                <c:formatCode>G/표준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Sheet1!$B$137</c:f>
              <c:strCache>
                <c:ptCount val="1"/>
                <c:pt idx="0">
                  <c:v>임상3상</c:v>
                </c:pt>
              </c:strCache>
            </c:strRef>
          </c:tx>
          <c:invertIfNegative val="0"/>
          <c:cat>
            <c:strRef>
              <c:f>Sheet1!$C$132:$L$132</c:f>
              <c:strCache>
                <c:ptCount val="10"/>
                <c:pt idx="0">
                  <c:v>감염/백신</c:v>
                </c:pt>
                <c:pt idx="1">
                  <c:v>근/골격계</c:v>
                </c:pt>
                <c:pt idx="2">
                  <c:v>대사/내분비</c:v>
                </c:pt>
                <c:pt idx="3">
                  <c:v>비뇨/생식기</c:v>
                </c:pt>
                <c:pt idx="4">
                  <c:v>소화기</c:v>
                </c:pt>
                <c:pt idx="5">
                  <c:v>신경/정신</c:v>
                </c:pt>
                <c:pt idx="6">
                  <c:v>심혈관</c:v>
                </c:pt>
                <c:pt idx="7">
                  <c:v>종양</c:v>
                </c:pt>
                <c:pt idx="8">
                  <c:v>피부/안과</c:v>
                </c:pt>
                <c:pt idx="9">
                  <c:v>기타</c:v>
                </c:pt>
              </c:strCache>
            </c:strRef>
          </c:cat>
          <c:val>
            <c:numRef>
              <c:f>Sheet1!$C$137:$L$137</c:f>
              <c:numCache>
                <c:formatCode>G/표준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016832"/>
        <c:axId val="95018368"/>
      </c:barChart>
      <c:catAx>
        <c:axId val="950168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ko-KR"/>
          </a:p>
        </c:txPr>
        <c:crossAx val="95018368"/>
        <c:crosses val="autoZero"/>
        <c:auto val="1"/>
        <c:lblAlgn val="ctr"/>
        <c:lblOffset val="100"/>
        <c:noMultiLvlLbl val="0"/>
      </c:catAx>
      <c:valAx>
        <c:axId val="95018368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/표준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900" b="1"/>
            </a:pPr>
            <a:endParaRPr lang="ko-KR"/>
          </a:p>
        </c:txPr>
        <c:crossAx val="95016832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88389507267862866"/>
          <c:y val="3.0434896822847397E-2"/>
          <c:w val="0.10144191810320501"/>
          <c:h val="0.23445723685911576"/>
        </c:manualLayout>
      </c:layout>
      <c:overlay val="0"/>
      <c:txPr>
        <a:bodyPr/>
        <a:lstStyle/>
        <a:p>
          <a:pPr>
            <a:defRPr sz="900"/>
          </a:pPr>
          <a:endParaRPr lang="ko-KR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65EAE8-843C-4C68-B171-23444D9FCDFF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32A85-19D1-4EDD-B6AB-19D797664E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891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pic>
        <p:nvPicPr>
          <p:cNvPr id="4" name="Picture 2" descr="D:\양준영\10 전산 IT\로고\gray_투명.png"/>
          <p:cNvPicPr>
            <a:picLocks noChangeAspect="1" noChangeArrowheads="1"/>
          </p:cNvPicPr>
          <p:nvPr userDrawn="1"/>
        </p:nvPicPr>
        <p:blipFill>
          <a:blip r:embed="rId2" cstate="print">
            <a:lum bright="-1000"/>
          </a:blip>
          <a:srcRect/>
          <a:stretch>
            <a:fillRect/>
          </a:stretch>
        </p:blipFill>
        <p:spPr bwMode="auto">
          <a:xfrm>
            <a:off x="4303018" y="6152530"/>
            <a:ext cx="576064" cy="576064"/>
          </a:xfrm>
          <a:prstGeom prst="rect">
            <a:avLst/>
          </a:prstGeom>
          <a:noFill/>
        </p:spPr>
      </p:pic>
      <p:pic>
        <p:nvPicPr>
          <p:cNvPr id="6" name="그림 5" descr="gold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44408" y="260648"/>
            <a:ext cx="569413" cy="6322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양준영\10 전산 IT\로고\gray_투명.png"/>
          <p:cNvPicPr>
            <a:picLocks noChangeAspect="1" noChangeArrowheads="1"/>
          </p:cNvPicPr>
          <p:nvPr userDrawn="1"/>
        </p:nvPicPr>
        <p:blipFill>
          <a:blip r:embed="rId2" cstate="print">
            <a:lum bright="-1000"/>
          </a:blip>
          <a:srcRect/>
          <a:stretch>
            <a:fillRect/>
          </a:stretch>
        </p:blipFill>
        <p:spPr bwMode="auto">
          <a:xfrm>
            <a:off x="8172400" y="260648"/>
            <a:ext cx="576064" cy="576064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양준영\10 전산 IT\로고\gray_투명.png"/>
          <p:cNvPicPr>
            <a:picLocks noChangeAspect="1" noChangeArrowheads="1"/>
          </p:cNvPicPr>
          <p:nvPr userDrawn="1"/>
        </p:nvPicPr>
        <p:blipFill>
          <a:blip r:embed="rId2" cstate="print">
            <a:lum bright="-1000"/>
          </a:blip>
          <a:srcRect/>
          <a:stretch>
            <a:fillRect/>
          </a:stretch>
        </p:blipFill>
        <p:spPr bwMode="auto">
          <a:xfrm>
            <a:off x="8172400" y="260648"/>
            <a:ext cx="576064" cy="576064"/>
          </a:xfrm>
          <a:prstGeom prst="rect">
            <a:avLst/>
          </a:prstGeom>
          <a:noFill/>
        </p:spPr>
      </p:pic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gold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44408" y="260648"/>
            <a:ext cx="569413" cy="632271"/>
          </a:xfrm>
          <a:prstGeom prst="rect">
            <a:avLst/>
          </a:prstGeom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88600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13" name="제목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pic>
        <p:nvPicPr>
          <p:cNvPr id="5" name="그림 4" descr="gold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44408" y="260648"/>
            <a:ext cx="569413" cy="6322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gold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44408" y="260648"/>
            <a:ext cx="569413" cy="632271"/>
          </a:xfrm>
          <a:prstGeom prst="rect">
            <a:avLst/>
          </a:prstGeom>
        </p:spPr>
      </p:pic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13" name="제목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gold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44408" y="260648"/>
            <a:ext cx="569413" cy="632271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15" name="제목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gold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44408" y="260648"/>
            <a:ext cx="569413" cy="632271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gold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44408" y="260648"/>
            <a:ext cx="569413" cy="632271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>
            <a:lum bright="11000"/>
          </a:blip>
          <a:srcRect/>
          <a:stretch>
            <a:fillRect/>
          </a:stretch>
        </p:blipFill>
        <p:spPr bwMode="auto">
          <a:xfrm>
            <a:off x="16446" y="16049"/>
            <a:ext cx="9108504" cy="1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그림 6" descr="gold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44408" y="260648"/>
            <a:ext cx="569413" cy="63227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8229600" cy="4886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3000" kern="1200">
          <a:solidFill>
            <a:schemeClr val="bg1"/>
          </a:solidFill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2">
              <a:lumMod val="50000"/>
            </a:schemeClr>
          </a:solidFill>
          <a:latin typeface="HY헤드라인M" pitchFamily="18" charset="-127"/>
          <a:ea typeface="HY헤드라인M" pitchFamily="18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2">
              <a:lumMod val="50000"/>
            </a:schemeClr>
          </a:solidFill>
          <a:latin typeface="HY헤드라인M" pitchFamily="18" charset="-127"/>
          <a:ea typeface="HY헤드라인M" pitchFamily="18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2">
              <a:lumMod val="50000"/>
            </a:schemeClr>
          </a:solidFill>
          <a:latin typeface="HY헤드라인M" pitchFamily="18" charset="-127"/>
          <a:ea typeface="HY헤드라인M" pitchFamily="18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HY헤드라인M" pitchFamily="18" charset="-127"/>
          <a:ea typeface="HY헤드라인M" pitchFamily="18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2">
              <a:lumMod val="50000"/>
            </a:schemeClr>
          </a:solidFill>
          <a:latin typeface="HY헤드라인M" pitchFamily="18" charset="-127"/>
          <a:ea typeface="HY헤드라인M" pitchFamily="18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55576" y="1124744"/>
            <a:ext cx="7920880" cy="20928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ko-KR" sz="40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40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재</a:t>
            </a:r>
            <a:r>
              <a:rPr lang="en-US" altLang="ko-KR" sz="40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40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범부처신약개발사업단</a:t>
            </a:r>
            <a:r>
              <a:rPr lang="en-US" altLang="ko-KR" sz="40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/>
            </a:r>
            <a:br>
              <a:rPr lang="en-US" altLang="ko-KR" sz="40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</a:br>
            <a:r>
              <a:rPr lang="en-US" altLang="ko-KR" sz="40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3200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K</a:t>
            </a:r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orea </a:t>
            </a:r>
            <a:r>
              <a:rPr lang="en-US" altLang="ko-KR" sz="3200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D</a:t>
            </a:r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rug </a:t>
            </a:r>
            <a:r>
              <a:rPr lang="en-US" altLang="ko-KR" sz="3200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D</a:t>
            </a:r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evelopment </a:t>
            </a:r>
            <a:r>
              <a:rPr lang="en-US" altLang="ko-KR" sz="3200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F</a:t>
            </a:r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und</a:t>
            </a:r>
            <a:r>
              <a:rPr lang="en-US" altLang="ko-KR" sz="40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40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40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>
              <a:spcBef>
                <a:spcPts val="1200"/>
              </a:spcBef>
            </a:pPr>
            <a:r>
              <a:rPr lang="ko-KR" altLang="en-US" sz="40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 소개 및 현황</a:t>
            </a:r>
            <a:endParaRPr lang="ko-KR" altLang="en-US" sz="40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84215" y="3914472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2012. 8. 14</a:t>
            </a:r>
            <a:endParaRPr lang="ko-KR" altLang="en-US" sz="20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611560" y="1124744"/>
            <a:ext cx="1728192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Closed Forum</a:t>
            </a:r>
            <a:endParaRPr lang="ko-KR" altLang="en-US" b="1" u="sng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11560" y="3789040"/>
            <a:ext cx="1728192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Open Forum</a:t>
            </a:r>
            <a:endParaRPr lang="ko-KR" altLang="en-US" b="1" u="sng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187624" y="1700808"/>
            <a:ext cx="6984776" cy="1800200"/>
          </a:xfrm>
          <a:prstGeom prst="roundRect">
            <a:avLst>
              <a:gd name="adj" fmla="val 6183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개최일정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연간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회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참석대상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국내외 제약기업 및 신약개발 전문가 등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개최목적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국내 신약개발연구 정보 교류 활성화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신약개발 성공 및 실패 사례 공유 등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187624" y="4437112"/>
            <a:ext cx="6984776" cy="1800200"/>
          </a:xfrm>
          <a:prstGeom prst="roundRect">
            <a:avLst>
              <a:gd name="adj" fmla="val 6183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개최일정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연간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회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참석대상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산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학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연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신약개발 연구자 등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개최목적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신약개발의 전반적인 이해도 제고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해외 기관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미국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FDA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등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들의 신약개발에 대한 정책과 절차 소개 등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People</a:t>
            </a:r>
            <a:r>
              <a:rPr kumimoji="0" lang="en-US" altLang="ko-KR" sz="3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Development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782738" y="1700808"/>
            <a:ext cx="1800200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BIO Korea </a:t>
            </a:r>
            <a:r>
              <a:rPr lang="ko-KR" altLang="en-US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참가</a:t>
            </a:r>
            <a:endParaRPr lang="ko-KR" altLang="en-US" b="1" u="sng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733653" y="1700808"/>
            <a:ext cx="15121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BIO USA </a:t>
            </a:r>
            <a:r>
              <a:rPr lang="ko-KR" altLang="en-US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참가</a:t>
            </a:r>
            <a:endParaRPr lang="ko-KR" altLang="en-US" b="1" u="sng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899592" y="2348880"/>
            <a:ext cx="3528392" cy="3456384"/>
          </a:xfrm>
          <a:prstGeom prst="roundRect">
            <a:avLst>
              <a:gd name="adj" fmla="val 3427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BIO Korea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를 통해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-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다방면의 신약개발 전문가들과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함께 신약개발 정보 교류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   (MAB, SAB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참석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4716016" y="2348880"/>
            <a:ext cx="3528392" cy="3456384"/>
          </a:xfrm>
          <a:prstGeom prst="roundRect">
            <a:avLst>
              <a:gd name="adj" fmla="val 3427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BIO USA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를 통해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해외 제약기업들에 우수 과제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  소개와 연구협력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투자유치 홍보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-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적극적인 교류를 통한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 향후 지속적인 홍보 채널 마련 등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000" noProof="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Business</a:t>
            </a:r>
            <a:r>
              <a:rPr kumimoji="0" lang="en-US" altLang="ko-KR" sz="3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Development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직선 연결선 14"/>
          <p:cNvCxnSpPr/>
          <p:nvPr/>
        </p:nvCxnSpPr>
        <p:spPr>
          <a:xfrm flipV="1">
            <a:off x="3616846" y="1719858"/>
            <a:ext cx="0" cy="26928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모서리가 둥근 직사각형 15"/>
          <p:cNvSpPr/>
          <p:nvPr/>
        </p:nvSpPr>
        <p:spPr>
          <a:xfrm>
            <a:off x="1187624" y="5085184"/>
            <a:ext cx="6984776" cy="1224136"/>
          </a:xfrm>
          <a:prstGeom prst="roundRect">
            <a:avLst>
              <a:gd name="adj" fmla="val 6183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altLang="ko-KR" dirty="0" smtClean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994525" y="5416649"/>
            <a:ext cx="2520280" cy="57606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6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교과부</a:t>
            </a:r>
            <a:r>
              <a:rPr lang="en-US" altLang="ko-KR" sz="16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6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지경부</a:t>
            </a:r>
            <a:r>
              <a:rPr lang="en-US" altLang="ko-KR" sz="16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6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복지부</a:t>
            </a:r>
            <a:endParaRPr lang="en-US" altLang="ko-KR" sz="16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공동 </a:t>
            </a:r>
            <a:r>
              <a:rPr lang="ko-KR" altLang="en-US" sz="16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펀딩</a:t>
            </a:r>
            <a:endParaRPr lang="en-US" altLang="ko-KR" sz="16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 flipV="1">
            <a:off x="5263505" y="1719858"/>
            <a:ext cx="0" cy="26928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차트 3"/>
          <p:cNvGraphicFramePr/>
          <p:nvPr/>
        </p:nvGraphicFramePr>
        <p:xfrm>
          <a:off x="971600" y="1052736"/>
          <a:ext cx="734481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0" y="2348880"/>
            <a:ext cx="18002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2">
                    <a:lumMod val="50000"/>
                  </a:schemeClr>
                </a:solidFill>
              </a:rPr>
              <a:t>9</a:t>
            </a:r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</a:rPr>
              <a:t>년간 총 </a:t>
            </a:r>
            <a:r>
              <a:rPr lang="en-US" altLang="ko-KR" sz="1400" b="1" dirty="0" smtClean="0">
                <a:solidFill>
                  <a:schemeClr val="tx2">
                    <a:lumMod val="50000"/>
                  </a:schemeClr>
                </a:solidFill>
              </a:rPr>
              <a:t>5,300</a:t>
            </a:r>
            <a:r>
              <a:rPr lang="ko-KR" altLang="en-US" sz="1400" b="1" dirty="0" err="1" smtClean="0">
                <a:solidFill>
                  <a:schemeClr val="tx2">
                    <a:lumMod val="50000"/>
                  </a:schemeClr>
                </a:solidFill>
              </a:rPr>
              <a:t>억원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4946852" y="5301208"/>
            <a:ext cx="2217436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400" u="sng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총 </a:t>
            </a:r>
            <a:r>
              <a:rPr lang="en-US" altLang="ko-KR" sz="2400" u="sng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5,300</a:t>
            </a:r>
            <a:r>
              <a:rPr lang="ko-KR" altLang="en-US" sz="2400" u="sng" dirty="0" err="1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억원</a:t>
            </a:r>
            <a:endParaRPr lang="en-US" altLang="ko-KR" sz="2400" u="sng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000" dirty="0" smtClean="0">
                <a:latin typeface="HY헤드라인M" pitchFamily="18" charset="-127"/>
                <a:ea typeface="HY헤드라인M" pitchFamily="18" charset="-127"/>
              </a:rPr>
              <a:t>사업 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연도별 투자계획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>
            <a:stCxn id="13" idx="2"/>
          </p:cNvCxnSpPr>
          <p:nvPr/>
        </p:nvCxnSpPr>
        <p:spPr>
          <a:xfrm>
            <a:off x="1043608" y="1484784"/>
            <a:ext cx="0" cy="403244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직사각형 3"/>
          <p:cNvSpPr/>
          <p:nvPr/>
        </p:nvSpPr>
        <p:spPr>
          <a:xfrm>
            <a:off x="1835696" y="1124744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(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재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4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범부처신약개발사업단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설립 완료 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사업착수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835696" y="1628800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제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회 이사회 개최 및 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2011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년도 사업 공고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835696" y="2636912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사업단 평가위원단 구성 및 제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차 </a:t>
            </a:r>
            <a:r>
              <a:rPr lang="ko-KR" altLang="en-US" sz="14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워크샵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개최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835696" y="3140968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사업단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‘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운영위원회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(11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명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)’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및 투자심의위원회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(12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명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)’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구성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835696" y="4149080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(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재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4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범부처신약개발사업단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출범식 개최 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국회도서관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835696" y="4653136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사업단 사무실 개소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(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서대문구 미근동 소재 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KT&amp;G B/D 14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층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4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23528" y="1124744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9. 9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23528" y="1628800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9.20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23528" y="2636912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10.13 ~ 10.14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23528" y="3140968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10.26</a:t>
            </a:r>
            <a:endParaRPr lang="ko-KR" altLang="en-US" sz="14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23528" y="3645024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10.19 ~ 23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23528" y="4653136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11.29</a:t>
            </a:r>
            <a:endParaRPr lang="ko-KR" altLang="en-US" sz="14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1" name="아래쪽 화살표 40"/>
          <p:cNvSpPr/>
          <p:nvPr/>
        </p:nvSpPr>
        <p:spPr>
          <a:xfrm>
            <a:off x="424111" y="1556792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아래쪽 화살표 41"/>
          <p:cNvSpPr/>
          <p:nvPr/>
        </p:nvSpPr>
        <p:spPr>
          <a:xfrm>
            <a:off x="424111" y="2060848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아래쪽 화살표 42"/>
          <p:cNvSpPr/>
          <p:nvPr/>
        </p:nvSpPr>
        <p:spPr>
          <a:xfrm>
            <a:off x="424111" y="3068960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아래쪽 화살표 43"/>
          <p:cNvSpPr/>
          <p:nvPr/>
        </p:nvSpPr>
        <p:spPr>
          <a:xfrm>
            <a:off x="424111" y="3573016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아래쪽 화살표 44"/>
          <p:cNvSpPr/>
          <p:nvPr/>
        </p:nvSpPr>
        <p:spPr>
          <a:xfrm>
            <a:off x="424111" y="4077072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아래쪽 화살표 45"/>
          <p:cNvSpPr/>
          <p:nvPr/>
        </p:nvSpPr>
        <p:spPr>
          <a:xfrm>
            <a:off x="424111" y="4581128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아래쪽 화살표 46"/>
          <p:cNvSpPr/>
          <p:nvPr/>
        </p:nvSpPr>
        <p:spPr>
          <a:xfrm>
            <a:off x="424111" y="5085184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1835696" y="3645024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2011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년도 제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차 과제 선정 평가 및 투자심의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323528" y="4149080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11.22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4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주요사업 추진경과 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(2011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년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1835696" y="2132856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</a:t>
            </a:r>
            <a:r>
              <a:rPr lang="ko-KR" altLang="en-US" sz="14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범부처전주기신약개발사업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제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차 사업설명회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323528" y="2132856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9.26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2" name="아래쪽 화살표 71"/>
          <p:cNvSpPr/>
          <p:nvPr/>
        </p:nvSpPr>
        <p:spPr>
          <a:xfrm>
            <a:off x="424111" y="2564904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직사각형 83"/>
          <p:cNvSpPr/>
          <p:nvPr/>
        </p:nvSpPr>
        <p:spPr>
          <a:xfrm>
            <a:off x="1835696" y="5157192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2011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년도 제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차 협약대상 과제 협약 체결 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총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3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과제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323528" y="5157192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1.18 ~ 1.27</a:t>
            </a:r>
            <a:endParaRPr lang="ko-KR" altLang="en-US" sz="14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/>
          <p:cNvCxnSpPr>
            <a:endCxn id="84" idx="2"/>
          </p:cNvCxnSpPr>
          <p:nvPr/>
        </p:nvCxnSpPr>
        <p:spPr>
          <a:xfrm>
            <a:off x="1043608" y="1124744"/>
            <a:ext cx="0" cy="288032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1835696" y="1124744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RFP 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개정 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차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공고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323528" y="1124744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1.20</a:t>
            </a:r>
            <a:endParaRPr lang="ko-KR" altLang="en-US" sz="14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4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사업 추진경과 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(2012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년 </a:t>
            </a:r>
            <a:r>
              <a:rPr lang="en-US" altLang="ko-KR" sz="3000" dirty="0" smtClean="0">
                <a:latin typeface="HY헤드라인M" pitchFamily="18" charset="-127"/>
                <a:ea typeface="HY헤드라인M" pitchFamily="18" charset="-127"/>
              </a:rPr>
              <a:t>7</a:t>
            </a:r>
            <a:r>
              <a:rPr lang="ko-KR" altLang="en-US" sz="3000" dirty="0" smtClean="0">
                <a:latin typeface="HY헤드라인M" pitchFamily="18" charset="-127"/>
                <a:ea typeface="HY헤드라인M" pitchFamily="18" charset="-127"/>
              </a:rPr>
              <a:t>월 현재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1835696" y="2636912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제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차 국제 </a:t>
            </a:r>
            <a:r>
              <a:rPr lang="ko-KR" altLang="en-US" sz="14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심포지움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개최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323528" y="2636912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5.31 ~ 6.1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835696" y="3140968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2012 </a:t>
            </a:r>
            <a:r>
              <a:rPr lang="en-US" altLang="ko-KR" sz="14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BioUSA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참가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323528" y="3140968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6.17 ~ 6.23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4" name="아래쪽 화살표 73"/>
          <p:cNvSpPr/>
          <p:nvPr/>
        </p:nvSpPr>
        <p:spPr>
          <a:xfrm>
            <a:off x="424111" y="3573016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아래쪽 화살표 74"/>
          <p:cNvSpPr/>
          <p:nvPr/>
        </p:nvSpPr>
        <p:spPr>
          <a:xfrm>
            <a:off x="424111" y="3068960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아래쪽 화살표 78"/>
          <p:cNvSpPr/>
          <p:nvPr/>
        </p:nvSpPr>
        <p:spPr>
          <a:xfrm>
            <a:off x="424111" y="1556792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직사각형 79"/>
          <p:cNvSpPr/>
          <p:nvPr/>
        </p:nvSpPr>
        <p:spPr>
          <a:xfrm>
            <a:off x="1835696" y="1628800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제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차 평가위원 </a:t>
            </a:r>
            <a:r>
              <a:rPr lang="ko-KR" altLang="en-US" sz="14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워크샵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개최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323528" y="1628800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2.10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2" name="아래쪽 화살표 81"/>
          <p:cNvSpPr/>
          <p:nvPr/>
        </p:nvSpPr>
        <p:spPr>
          <a:xfrm>
            <a:off x="424111" y="2564904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직사각형 82"/>
          <p:cNvSpPr/>
          <p:nvPr/>
        </p:nvSpPr>
        <p:spPr>
          <a:xfrm>
            <a:off x="1835696" y="3645024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RFP 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개정 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(2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차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공고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323528" y="3645024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7.17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6" name="아래쪽 화살표 85"/>
          <p:cNvSpPr/>
          <p:nvPr/>
        </p:nvSpPr>
        <p:spPr>
          <a:xfrm>
            <a:off x="424111" y="2060848"/>
            <a:ext cx="1224136" cy="72008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직사각형 86"/>
          <p:cNvSpPr/>
          <p:nvPr/>
        </p:nvSpPr>
        <p:spPr>
          <a:xfrm>
            <a:off x="1835696" y="2132856"/>
            <a:ext cx="6912768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2011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년 사업단 연차평가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323528" y="2132856"/>
            <a:ext cx="1440160" cy="360040"/>
          </a:xfrm>
          <a:prstGeom prst="rect">
            <a:avLst/>
          </a:prstGeom>
          <a:solidFill>
            <a:schemeClr val="bg1"/>
          </a:solidFill>
          <a:ln>
            <a:solidFill>
              <a:srgbClr val="3881A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4.25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323528" y="908720"/>
            <a:ext cx="8568952" cy="5949280"/>
            <a:chOff x="1259632" y="188640"/>
            <a:chExt cx="6130205" cy="636293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9632" y="188640"/>
              <a:ext cx="6120679" cy="6362932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69157" y="639738"/>
              <a:ext cx="6120680" cy="4987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71675" y="3042667"/>
              <a:ext cx="2581275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18842" y="6165304"/>
              <a:ext cx="179070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5724128" y="6083771"/>
            <a:ext cx="3096344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3000" u="sng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www.kddf.org</a:t>
            </a:r>
            <a:endParaRPr lang="ko-KR" altLang="en-US" sz="3000" u="sng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96136" y="5877272"/>
            <a:ext cx="1847825" cy="25945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홈페이지 접속 </a:t>
            </a:r>
            <a:r>
              <a:rPr lang="en-US" altLang="ko-KR" sz="12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URL :</a:t>
            </a:r>
            <a:endParaRPr lang="ko-KR" altLang="en-US" sz="12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000" dirty="0" smtClean="0">
                <a:latin typeface="HY헤드라인M" pitchFamily="18" charset="-127"/>
                <a:ea typeface="HY헤드라인M" pitchFamily="18" charset="-127"/>
              </a:rPr>
              <a:t>사업단 홈페이지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717000" y="2564904"/>
            <a:ext cx="686648" cy="576064"/>
          </a:xfrm>
          <a:prstGeom prst="round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</a:rPr>
              <a:t>II</a:t>
            </a:r>
            <a:endParaRPr lang="ko-KR" alt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2420888"/>
            <a:ext cx="7560840" cy="769441"/>
          </a:xfrm>
          <a:prstGeom prst="rect">
            <a:avLst/>
          </a:prstGeom>
          <a:noFill/>
        </p:spPr>
        <p:txBody>
          <a:bodyPr wrap="square" spcCol="180000" rtlCol="0">
            <a:spAutoFit/>
          </a:bodyPr>
          <a:lstStyle/>
          <a:p>
            <a:r>
              <a:rPr lang="en-US" altLang="ko-KR" sz="4400" spc="-1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RFP (Request for Proposal)</a:t>
            </a:r>
            <a:endParaRPr lang="ko-KR" altLang="en-US" sz="4400" spc="-1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323528" y="1677127"/>
          <a:ext cx="8640960" cy="4727882"/>
        </p:xfrm>
        <a:graphic>
          <a:graphicData uri="http://schemas.openxmlformats.org/drawingml/2006/table">
            <a:tbl>
              <a:tblPr/>
              <a:tblGrid>
                <a:gridCol w="2232248"/>
                <a:gridCol w="6408712"/>
              </a:tblGrid>
              <a:tr h="16078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주요 연구개발 내용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 연구개발단계별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후보 물질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허가용 </a:t>
                      </a:r>
                      <a:r>
                        <a:rPr lang="ko-KR" altLang="en-US" sz="14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비임상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임상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상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임상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상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임상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상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 글로벌 혁신신약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합성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바이오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천연물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※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단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개량 신약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바이오시밀러는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제외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※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신규 </a:t>
                      </a:r>
                      <a:r>
                        <a:rPr lang="ko-KR" altLang="en-US" sz="14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타겟을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발굴하는 연구 내용은 제외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9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지원 대상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1463" marR="0" indent="-271463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 주관연구기관은 기업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바이오벤처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대학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의료기관 포함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),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정부출연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/>
                      </a:r>
                      <a:b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</a:b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연구기관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국ㆍ공립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연구소 모두 가능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※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임상개발단계는 주관연구기관을 기업 및 </a:t>
                      </a:r>
                      <a:r>
                        <a:rPr lang="ko-KR" altLang="en-US" sz="14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바이오벤처로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제한함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접수기간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 매월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~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말일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당일 오후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 까지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9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특기 사항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 지원 기간 및 규모는 해당과제의 연구개발 단계별 </a:t>
                      </a:r>
                      <a:r>
                        <a:rPr lang="ko-KR" altLang="en-US" sz="14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마일스톤을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반영해야 함</a:t>
                      </a:r>
                    </a:p>
                    <a:p>
                      <a:pPr marL="271463" marR="0" indent="-271463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 주관연구기관의 부담금은 총 연구개발비의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50%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이상으로 하며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그 중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90%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는 현금으로 부담하여야함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524328" y="1400128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 smtClean="0">
                <a:latin typeface="HY헤드라인M" pitchFamily="18" charset="-127"/>
                <a:ea typeface="HY헤드라인M" pitchFamily="18" charset="-127"/>
              </a:rPr>
              <a:t>(2011.9.20)</a:t>
            </a:r>
            <a:endParaRPr lang="ko-KR" altLang="en-US" sz="12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1256112"/>
            <a:ext cx="2592288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사업 공고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주요내용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6" name="제목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088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RFP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개정 현황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제목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088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RFP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개정 현황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323528" y="1473750"/>
          <a:ext cx="8640960" cy="2027258"/>
        </p:xfrm>
        <a:graphic>
          <a:graphicData uri="http://schemas.openxmlformats.org/drawingml/2006/table">
            <a:tbl>
              <a:tblPr/>
              <a:tblGrid>
                <a:gridCol w="2808312"/>
                <a:gridCol w="2916324"/>
                <a:gridCol w="2916324"/>
              </a:tblGrid>
              <a:tr h="7453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연구개발 단계 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총 연구개발비 중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민간부담 비율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민간부담 비율 중 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현금 비율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3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선도물질 </a:t>
                      </a:r>
                      <a:r>
                        <a:rPr lang="en-US" altLang="ko-KR" sz="1400" dirty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선도물질 도출</a:t>
                      </a:r>
                      <a:r>
                        <a:rPr lang="en-US" altLang="ko-KR" sz="1400" dirty="0" smtClean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ko-KR" altLang="en-US" sz="1400" dirty="0" smtClean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또는 </a:t>
                      </a:r>
                      <a:endParaRPr lang="en-US" altLang="ko-KR" sz="1400" dirty="0" smtClean="0">
                        <a:solidFill>
                          <a:srgbClr val="0070C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후보물질 </a:t>
                      </a:r>
                      <a:r>
                        <a:rPr lang="en-US" altLang="ko-KR" sz="1400" dirty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선도물질 최적화 단계</a:t>
                      </a:r>
                      <a:r>
                        <a:rPr lang="en-US" altLang="ko-KR" sz="1400" dirty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70C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50% </a:t>
                      </a:r>
                      <a:r>
                        <a:rPr lang="ko-KR" altLang="en-US" sz="1400" dirty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이상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50% </a:t>
                      </a:r>
                      <a:r>
                        <a:rPr lang="ko-KR" altLang="en-US" sz="1400" dirty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이상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4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개발과제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전임상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임상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50%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이상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90%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이상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524328" y="1196752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 smtClean="0">
                <a:latin typeface="HY헤드라인M" pitchFamily="18" charset="-127"/>
                <a:ea typeface="HY헤드라인M" pitchFamily="18" charset="-127"/>
              </a:rPr>
              <a:t>(2012.1.20)</a:t>
            </a:r>
            <a:endParaRPr lang="ko-KR" altLang="en-US" sz="12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1052736"/>
            <a:ext cx="2808312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제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차 개정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주요내용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/>
        </p:nvGraphicFramePr>
        <p:xfrm>
          <a:off x="323528" y="4190309"/>
          <a:ext cx="8640960" cy="2236191"/>
        </p:xfrm>
        <a:graphic>
          <a:graphicData uri="http://schemas.openxmlformats.org/drawingml/2006/table">
            <a:tbl>
              <a:tblPr/>
              <a:tblGrid>
                <a:gridCol w="2808312"/>
                <a:gridCol w="1656184"/>
                <a:gridCol w="2088232"/>
                <a:gridCol w="2088232"/>
              </a:tblGrid>
              <a:tr h="745397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연구개발 단계 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총 연구개발비 중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민간부담 비율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민간부담 비율 중 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현금 비율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39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선도물질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선도물질 도출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또는 </a:t>
                      </a:r>
                      <a:endParaRPr lang="en-US" altLang="ko-KR" sz="14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후보물질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선도물질 최적화 단계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학교 및 정부출연연구소 단독*</a:t>
                      </a:r>
                      <a:endParaRPr lang="ko-KR" altLang="en-US" sz="1400" dirty="0">
                        <a:solidFill>
                          <a:srgbClr val="0070C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70C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면제</a:t>
                      </a:r>
                      <a:endParaRPr lang="ko-KR" altLang="en-US" sz="1400" dirty="0">
                        <a:solidFill>
                          <a:srgbClr val="0070C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397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기업이 주관 또는 참여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50%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이상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50%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이상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524328" y="3913311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 smtClean="0">
                <a:latin typeface="HY헤드라인M" pitchFamily="18" charset="-127"/>
                <a:ea typeface="HY헤드라인M" pitchFamily="18" charset="-127"/>
              </a:rPr>
              <a:t>(2012.7.17)</a:t>
            </a:r>
            <a:endParaRPr lang="ko-KR" altLang="en-US" sz="12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3528" y="3769295"/>
            <a:ext cx="2808312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제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차 개정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주요내용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3528" y="6433591"/>
            <a:ext cx="7992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* 기업의 참여가 없는 경우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861016" y="2564904"/>
            <a:ext cx="686648" cy="576064"/>
          </a:xfrm>
          <a:prstGeom prst="round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</a:rPr>
              <a:t>III</a:t>
            </a:r>
            <a:endParaRPr lang="ko-KR" alt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2492896"/>
            <a:ext cx="7416824" cy="769441"/>
          </a:xfrm>
          <a:prstGeom prst="rect">
            <a:avLst/>
          </a:prstGeom>
          <a:noFill/>
        </p:spPr>
        <p:txBody>
          <a:bodyPr wrap="square" spcCol="180000" rtlCol="0">
            <a:spAutoFit/>
          </a:bodyPr>
          <a:lstStyle/>
          <a:p>
            <a:r>
              <a:rPr lang="ko-KR" altLang="en-US" sz="4400" spc="-1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과제선정 및 운영</a:t>
            </a:r>
            <a:endParaRPr lang="ko-KR" altLang="en-US" sz="4400" spc="-1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87824" y="1124744"/>
            <a:ext cx="3312368" cy="707886"/>
          </a:xfrm>
          <a:prstGeom prst="rect">
            <a:avLst/>
          </a:prstGeom>
          <a:noFill/>
        </p:spPr>
        <p:txBody>
          <a:bodyPr wrap="square" spcCol="180000" rtlCol="0">
            <a:spAutoFit/>
          </a:bodyPr>
          <a:lstStyle/>
          <a:p>
            <a:pPr algn="ctr"/>
            <a:r>
              <a:rPr lang="ko-KR" altLang="en-US" sz="4000" spc="7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목  차</a:t>
            </a:r>
            <a:endParaRPr lang="ko-KR" altLang="en-US" sz="4000" spc="7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475656" y="2420888"/>
            <a:ext cx="576064" cy="504056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2">
                    <a:lumMod val="50000"/>
                  </a:schemeClr>
                </a:solidFill>
              </a:rPr>
              <a:t>I</a:t>
            </a:r>
            <a:endParaRPr lang="ko-KR" alt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475656" y="4005064"/>
            <a:ext cx="576064" cy="504056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2">
                    <a:lumMod val="50000"/>
                  </a:schemeClr>
                </a:solidFill>
              </a:rPr>
              <a:t>III</a:t>
            </a:r>
            <a:endParaRPr lang="ko-KR" alt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2267744" y="2420888"/>
            <a:ext cx="4176464" cy="50405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 소개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2339752" y="4005064"/>
            <a:ext cx="6264696" cy="50405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과제선정 및 운영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475656" y="4797152"/>
            <a:ext cx="576064" cy="504056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2">
                    <a:lumMod val="50000"/>
                  </a:schemeClr>
                </a:solidFill>
              </a:rPr>
              <a:t>IV</a:t>
            </a:r>
            <a:endParaRPr lang="ko-KR" alt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339752" y="4797152"/>
            <a:ext cx="4176464" cy="50405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사업현황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475656" y="5589240"/>
            <a:ext cx="576064" cy="504056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2">
                    <a:lumMod val="50000"/>
                  </a:schemeClr>
                </a:solidFill>
              </a:rPr>
              <a:t>V</a:t>
            </a:r>
            <a:endParaRPr lang="ko-KR" alt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339752" y="5589240"/>
            <a:ext cx="4176464" cy="50405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Q&amp;A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1475656" y="3212976"/>
            <a:ext cx="576064" cy="504056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2">
                    <a:lumMod val="50000"/>
                  </a:schemeClr>
                </a:solidFill>
              </a:rPr>
              <a:t>II</a:t>
            </a:r>
            <a:endParaRPr lang="ko-KR" alt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2339752" y="3212976"/>
            <a:ext cx="6264696" cy="50405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RFP (Request for Proposal)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6527958" y="1700808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순서도: 대체 처리 10"/>
          <p:cNvSpPr/>
          <p:nvPr/>
        </p:nvSpPr>
        <p:spPr>
          <a:xfrm>
            <a:off x="6527958" y="2636912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순서도: 대체 처리 12"/>
          <p:cNvSpPr/>
          <p:nvPr/>
        </p:nvSpPr>
        <p:spPr>
          <a:xfrm>
            <a:off x="6527958" y="3559175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순서도: 대체 처리 17"/>
          <p:cNvSpPr/>
          <p:nvPr/>
        </p:nvSpPr>
        <p:spPr>
          <a:xfrm>
            <a:off x="6527958" y="4495279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아래쪽 화살표 64"/>
          <p:cNvSpPr/>
          <p:nvPr/>
        </p:nvSpPr>
        <p:spPr>
          <a:xfrm>
            <a:off x="6746200" y="2333490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527958" y="1760104"/>
            <a:ext cx="197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서면평가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27958" y="2696208"/>
            <a:ext cx="197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  <a:hlinkClick r:id="rId2" action="ppaction://hlinksldjump"/>
              </a:rPr>
              <a:t>발표평가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27958" y="3618471"/>
            <a:ext cx="197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실사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27958" y="4554575"/>
            <a:ext cx="197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투자심의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0" name="오른쪽 화살표 설명선 49"/>
          <p:cNvSpPr/>
          <p:nvPr/>
        </p:nvSpPr>
        <p:spPr>
          <a:xfrm>
            <a:off x="2483768" y="1700808"/>
            <a:ext cx="3326490" cy="500066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1" name="TextBox 50"/>
          <p:cNvSpPr txBox="1"/>
          <p:nvPr/>
        </p:nvSpPr>
        <p:spPr>
          <a:xfrm>
            <a:off x="2555776" y="1772816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KDDF</a:t>
            </a:r>
          </a:p>
        </p:txBody>
      </p:sp>
      <p:sp>
        <p:nvSpPr>
          <p:cNvPr id="55" name="오른쪽 화살표 설명선 54"/>
          <p:cNvSpPr/>
          <p:nvPr/>
        </p:nvSpPr>
        <p:spPr>
          <a:xfrm>
            <a:off x="2483768" y="2650183"/>
            <a:ext cx="3326490" cy="500066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6" name="TextBox 55"/>
          <p:cNvSpPr txBox="1"/>
          <p:nvPr/>
        </p:nvSpPr>
        <p:spPr>
          <a:xfrm>
            <a:off x="2483768" y="2650183"/>
            <a:ext cx="21473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/>
              <a:t>평가위원회</a:t>
            </a:r>
            <a:endParaRPr lang="en-US" altLang="ko-KR" sz="1400" b="1" dirty="0" smtClean="0"/>
          </a:p>
          <a:p>
            <a:pPr algn="ctr"/>
            <a:r>
              <a:rPr lang="ko-KR" altLang="en-US" sz="1200" b="1" dirty="0" smtClean="0"/>
              <a:t>외부위촉전문위원</a:t>
            </a:r>
            <a:endParaRPr lang="ko-KR" altLang="en-US" sz="1200" b="1" dirty="0"/>
          </a:p>
        </p:txBody>
      </p:sp>
      <p:sp>
        <p:nvSpPr>
          <p:cNvPr id="57" name="오른쪽 화살표 설명선 56"/>
          <p:cNvSpPr/>
          <p:nvPr/>
        </p:nvSpPr>
        <p:spPr>
          <a:xfrm>
            <a:off x="2483768" y="3501008"/>
            <a:ext cx="3326490" cy="642942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8" name="TextBox 57"/>
          <p:cNvSpPr txBox="1"/>
          <p:nvPr/>
        </p:nvSpPr>
        <p:spPr>
          <a:xfrm>
            <a:off x="2483767" y="3584629"/>
            <a:ext cx="214730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/>
              <a:t>KDDF </a:t>
            </a:r>
            <a:r>
              <a:rPr lang="ko-KR" altLang="en-US" sz="1200" b="1" dirty="0" smtClean="0"/>
              <a:t>전문위원</a:t>
            </a:r>
            <a:r>
              <a:rPr lang="en-US" altLang="ko-KR" sz="1200" b="1" dirty="0" smtClean="0"/>
              <a:t>,</a:t>
            </a:r>
            <a:br>
              <a:rPr lang="en-US" altLang="ko-KR" sz="1200" b="1" dirty="0" smtClean="0"/>
            </a:br>
            <a:r>
              <a:rPr lang="ko-KR" altLang="en-US" sz="1200" b="1" dirty="0" smtClean="0"/>
              <a:t>외부위촉전문위원</a:t>
            </a:r>
            <a:endParaRPr lang="ko-KR" altLang="en-US" sz="1200" b="1" dirty="0"/>
          </a:p>
        </p:txBody>
      </p:sp>
      <p:sp>
        <p:nvSpPr>
          <p:cNvPr id="59" name="오른쪽 화살표 설명선 58"/>
          <p:cNvSpPr/>
          <p:nvPr/>
        </p:nvSpPr>
        <p:spPr>
          <a:xfrm>
            <a:off x="2483768" y="4437112"/>
            <a:ext cx="3326490" cy="642942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60" name="TextBox 59"/>
          <p:cNvSpPr txBox="1"/>
          <p:nvPr/>
        </p:nvSpPr>
        <p:spPr>
          <a:xfrm>
            <a:off x="2483768" y="4437112"/>
            <a:ext cx="2147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/>
              <a:t>투자심의위원회</a:t>
            </a:r>
            <a:endParaRPr lang="en-US" altLang="ko-KR" sz="1400" b="1" dirty="0" smtClean="0"/>
          </a:p>
          <a:p>
            <a:pPr algn="ctr"/>
            <a:r>
              <a:rPr lang="ko-KR" altLang="en-US" sz="1200" b="1" dirty="0" smtClean="0"/>
              <a:t>외부위촉전문위원</a:t>
            </a: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 smtClean="0">
                <a:solidFill>
                  <a:srgbClr val="FF0000"/>
                </a:solidFill>
              </a:rPr>
              <a:t>REPORT 1, 2, 3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21859" y="2219924"/>
            <a:ext cx="1508866" cy="276999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REPORT 1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221859" y="3169299"/>
            <a:ext cx="1508866" cy="276999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REPORT 2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221859" y="4091562"/>
            <a:ext cx="1508866" cy="276999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REPORT 3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cxnSp>
        <p:nvCxnSpPr>
          <p:cNvPr id="80" name="직선 화살표 연결선 79"/>
          <p:cNvCxnSpPr/>
          <p:nvPr/>
        </p:nvCxnSpPr>
        <p:spPr>
          <a:xfrm rot="10800000">
            <a:off x="6760091" y="2343750"/>
            <a:ext cx="46426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화살표 연결선 81"/>
          <p:cNvCxnSpPr/>
          <p:nvPr/>
        </p:nvCxnSpPr>
        <p:spPr>
          <a:xfrm rot="10800000">
            <a:off x="6760091" y="3293125"/>
            <a:ext cx="46426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화살표 연결선 82"/>
          <p:cNvCxnSpPr/>
          <p:nvPr/>
        </p:nvCxnSpPr>
        <p:spPr>
          <a:xfrm rot="10800000">
            <a:off x="6760091" y="4215388"/>
            <a:ext cx="46426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아래쪽 화살표 65"/>
          <p:cNvSpPr/>
          <p:nvPr/>
        </p:nvSpPr>
        <p:spPr>
          <a:xfrm>
            <a:off x="6746200" y="3290845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아래쪽 화살표 68"/>
          <p:cNvSpPr/>
          <p:nvPr/>
        </p:nvSpPr>
        <p:spPr>
          <a:xfrm>
            <a:off x="6746200" y="4221088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아래쪽 화살표 74"/>
          <p:cNvSpPr/>
          <p:nvPr/>
        </p:nvSpPr>
        <p:spPr>
          <a:xfrm>
            <a:off x="6746200" y="5165172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순서도: 대체 처리 43"/>
          <p:cNvSpPr/>
          <p:nvPr/>
        </p:nvSpPr>
        <p:spPr>
          <a:xfrm>
            <a:off x="6527958" y="5378534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마일스톤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예산 조정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5536" y="2234704"/>
            <a:ext cx="198887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rgbClr val="C00000"/>
                </a:solidFill>
              </a:rPr>
              <a:t> 코드화 과제계획서 사전 송부</a:t>
            </a:r>
            <a:endParaRPr lang="ko-KR" altLang="en-US" sz="1000" b="1" dirty="0">
              <a:solidFill>
                <a:srgbClr val="C00000"/>
              </a:solidFill>
            </a:endParaRPr>
          </a:p>
        </p:txBody>
      </p:sp>
      <p:cxnSp>
        <p:nvCxnSpPr>
          <p:cNvPr id="45" name="Shape 44"/>
          <p:cNvCxnSpPr>
            <a:stCxn id="43" idx="2"/>
            <a:endCxn id="55" idx="1"/>
          </p:cNvCxnSpPr>
          <p:nvPr/>
        </p:nvCxnSpPr>
        <p:spPr>
          <a:xfrm rot="16200000" flipH="1">
            <a:off x="1727226" y="2143673"/>
            <a:ext cx="419291" cy="1093794"/>
          </a:xfrm>
          <a:prstGeom prst="bentConnector2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23528" y="4101408"/>
            <a:ext cx="198887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rgbClr val="C00000"/>
                </a:solidFill>
              </a:rPr>
              <a:t>코드화 과제계획서 사전 송부</a:t>
            </a:r>
            <a:endParaRPr lang="ko-KR" altLang="en-US" sz="1000" b="1" dirty="0">
              <a:solidFill>
                <a:srgbClr val="C00000"/>
              </a:solidFill>
            </a:endParaRPr>
          </a:p>
        </p:txBody>
      </p:sp>
      <p:cxnSp>
        <p:nvCxnSpPr>
          <p:cNvPr id="47" name="Shape 46"/>
          <p:cNvCxnSpPr>
            <a:stCxn id="46" idx="2"/>
            <a:endCxn id="60" idx="1"/>
          </p:cNvCxnSpPr>
          <p:nvPr/>
        </p:nvCxnSpPr>
        <p:spPr>
          <a:xfrm rot="16200000" flipH="1">
            <a:off x="1686849" y="3978746"/>
            <a:ext cx="428037" cy="1165802"/>
          </a:xfrm>
          <a:prstGeom prst="bentConnector2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순서도: 대체 처리 36"/>
          <p:cNvSpPr/>
          <p:nvPr/>
        </p:nvSpPr>
        <p:spPr>
          <a:xfrm>
            <a:off x="6527958" y="908720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6527958" y="980728"/>
            <a:ext cx="197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과제접수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아래쪽 화살표 39"/>
          <p:cNvSpPr/>
          <p:nvPr/>
        </p:nvSpPr>
        <p:spPr>
          <a:xfrm>
            <a:off x="6746200" y="1556792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오른쪽 화살표 설명선 40"/>
          <p:cNvSpPr/>
          <p:nvPr/>
        </p:nvSpPr>
        <p:spPr>
          <a:xfrm>
            <a:off x="2483768" y="5373216"/>
            <a:ext cx="3326490" cy="500066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42" name="TextBox 41"/>
          <p:cNvSpPr txBox="1"/>
          <p:nvPr/>
        </p:nvSpPr>
        <p:spPr>
          <a:xfrm>
            <a:off x="2555776" y="5445224"/>
            <a:ext cx="1959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KDDF</a:t>
            </a:r>
          </a:p>
        </p:txBody>
      </p:sp>
      <p:sp>
        <p:nvSpPr>
          <p:cNvPr id="39" name="아래쪽 화살표 38"/>
          <p:cNvSpPr/>
          <p:nvPr/>
        </p:nvSpPr>
        <p:spPr>
          <a:xfrm>
            <a:off x="6806466" y="6027940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순서도: 대체 처리 47"/>
          <p:cNvSpPr/>
          <p:nvPr/>
        </p:nvSpPr>
        <p:spPr>
          <a:xfrm>
            <a:off x="6588224" y="6241302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협약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9" name="오른쪽 화살표 설명선 48"/>
          <p:cNvSpPr/>
          <p:nvPr/>
        </p:nvSpPr>
        <p:spPr>
          <a:xfrm>
            <a:off x="2483768" y="6241302"/>
            <a:ext cx="3325107" cy="500066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2" name="TextBox 51"/>
          <p:cNvSpPr txBox="1"/>
          <p:nvPr/>
        </p:nvSpPr>
        <p:spPr>
          <a:xfrm>
            <a:off x="2555776" y="6313310"/>
            <a:ext cx="1957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KDDF</a:t>
            </a:r>
          </a:p>
        </p:txBody>
      </p:sp>
      <p:sp>
        <p:nvSpPr>
          <p:cNvPr id="64" name="제목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088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신규 과제 선정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_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과정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6527958" y="1700808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순서도: 대체 처리 10"/>
          <p:cNvSpPr/>
          <p:nvPr/>
        </p:nvSpPr>
        <p:spPr>
          <a:xfrm>
            <a:off x="6527958" y="2636912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순서도: 대체 처리 12"/>
          <p:cNvSpPr/>
          <p:nvPr/>
        </p:nvSpPr>
        <p:spPr>
          <a:xfrm>
            <a:off x="6527958" y="3559175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순서도: 대체 처리 17"/>
          <p:cNvSpPr/>
          <p:nvPr/>
        </p:nvSpPr>
        <p:spPr>
          <a:xfrm>
            <a:off x="6527958" y="4495279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아래쪽 화살표 64"/>
          <p:cNvSpPr/>
          <p:nvPr/>
        </p:nvSpPr>
        <p:spPr>
          <a:xfrm>
            <a:off x="6746200" y="2333490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527958" y="1760104"/>
            <a:ext cx="197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서면평가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27958" y="2696208"/>
            <a:ext cx="197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  <a:hlinkClick r:id="rId2" action="ppaction://hlinksldjump"/>
              </a:rPr>
              <a:t>발표평가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27958" y="3618471"/>
            <a:ext cx="197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실사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27958" y="4554575"/>
            <a:ext cx="197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투자심의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0" name="오른쪽 화살표 설명선 49"/>
          <p:cNvSpPr/>
          <p:nvPr/>
        </p:nvSpPr>
        <p:spPr>
          <a:xfrm>
            <a:off x="2483768" y="1700808"/>
            <a:ext cx="3326490" cy="500066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1" name="TextBox 50"/>
          <p:cNvSpPr txBox="1"/>
          <p:nvPr/>
        </p:nvSpPr>
        <p:spPr>
          <a:xfrm>
            <a:off x="2555776" y="1772816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KDDF</a:t>
            </a:r>
          </a:p>
        </p:txBody>
      </p:sp>
      <p:sp>
        <p:nvSpPr>
          <p:cNvPr id="55" name="오른쪽 화살표 설명선 54"/>
          <p:cNvSpPr/>
          <p:nvPr/>
        </p:nvSpPr>
        <p:spPr>
          <a:xfrm>
            <a:off x="2483768" y="2650183"/>
            <a:ext cx="3326490" cy="500066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6" name="TextBox 55"/>
          <p:cNvSpPr txBox="1"/>
          <p:nvPr/>
        </p:nvSpPr>
        <p:spPr>
          <a:xfrm>
            <a:off x="2483768" y="2650183"/>
            <a:ext cx="21473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/>
              <a:t>평가위원회</a:t>
            </a:r>
            <a:endParaRPr lang="en-US" altLang="ko-KR" sz="1400" b="1" dirty="0" smtClean="0"/>
          </a:p>
          <a:p>
            <a:pPr algn="ctr"/>
            <a:r>
              <a:rPr lang="ko-KR" altLang="en-US" sz="1200" b="1" dirty="0" smtClean="0"/>
              <a:t>외부위촉전문위원</a:t>
            </a:r>
            <a:endParaRPr lang="ko-KR" altLang="en-US" sz="1200" b="1" dirty="0"/>
          </a:p>
        </p:txBody>
      </p:sp>
      <p:sp>
        <p:nvSpPr>
          <p:cNvPr id="57" name="오른쪽 화살표 설명선 56"/>
          <p:cNvSpPr/>
          <p:nvPr/>
        </p:nvSpPr>
        <p:spPr>
          <a:xfrm>
            <a:off x="2483768" y="3501008"/>
            <a:ext cx="3326490" cy="642942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8" name="TextBox 57"/>
          <p:cNvSpPr txBox="1"/>
          <p:nvPr/>
        </p:nvSpPr>
        <p:spPr>
          <a:xfrm>
            <a:off x="2483767" y="3584629"/>
            <a:ext cx="214730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/>
              <a:t>KDDF </a:t>
            </a:r>
            <a:r>
              <a:rPr lang="ko-KR" altLang="en-US" sz="1200" b="1" dirty="0" smtClean="0"/>
              <a:t>전문위원</a:t>
            </a:r>
            <a:r>
              <a:rPr lang="en-US" altLang="ko-KR" sz="1200" b="1" dirty="0" smtClean="0"/>
              <a:t>,</a:t>
            </a:r>
            <a:br>
              <a:rPr lang="en-US" altLang="ko-KR" sz="1200" b="1" dirty="0" smtClean="0"/>
            </a:br>
            <a:r>
              <a:rPr lang="ko-KR" altLang="en-US" sz="1200" b="1" dirty="0" smtClean="0"/>
              <a:t>외부위촉전문위원</a:t>
            </a:r>
            <a:endParaRPr lang="ko-KR" altLang="en-US" sz="1200" b="1" dirty="0"/>
          </a:p>
        </p:txBody>
      </p:sp>
      <p:sp>
        <p:nvSpPr>
          <p:cNvPr id="59" name="오른쪽 화살표 설명선 58"/>
          <p:cNvSpPr/>
          <p:nvPr/>
        </p:nvSpPr>
        <p:spPr>
          <a:xfrm>
            <a:off x="2483768" y="4437112"/>
            <a:ext cx="3326490" cy="642942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60" name="TextBox 59"/>
          <p:cNvSpPr txBox="1"/>
          <p:nvPr/>
        </p:nvSpPr>
        <p:spPr>
          <a:xfrm>
            <a:off x="2483768" y="4437112"/>
            <a:ext cx="2147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/>
              <a:t>투자심의위원회</a:t>
            </a:r>
            <a:endParaRPr lang="en-US" altLang="ko-KR" sz="1400" b="1" dirty="0" smtClean="0"/>
          </a:p>
          <a:p>
            <a:pPr algn="ctr"/>
            <a:r>
              <a:rPr lang="ko-KR" altLang="en-US" sz="1200" b="1" dirty="0" smtClean="0"/>
              <a:t>외부위촉전문위원</a:t>
            </a:r>
            <a:r>
              <a:rPr lang="en-US" altLang="ko-KR" sz="1200" b="1" dirty="0" smtClean="0"/>
              <a:t/>
            </a:r>
            <a:br>
              <a:rPr lang="en-US" altLang="ko-KR" sz="1200" b="1" dirty="0" smtClean="0"/>
            </a:br>
            <a:r>
              <a:rPr lang="en-US" altLang="ko-KR" sz="1200" b="1" dirty="0" smtClean="0">
                <a:solidFill>
                  <a:srgbClr val="FF0000"/>
                </a:solidFill>
              </a:rPr>
              <a:t>REPORT 1, 2, 3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21859" y="2219924"/>
            <a:ext cx="1508866" cy="276999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REPORT 1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221859" y="3169299"/>
            <a:ext cx="1508866" cy="276999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REPORT 2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221859" y="4091562"/>
            <a:ext cx="1508866" cy="276999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REPORT 3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cxnSp>
        <p:nvCxnSpPr>
          <p:cNvPr id="80" name="직선 화살표 연결선 79"/>
          <p:cNvCxnSpPr/>
          <p:nvPr/>
        </p:nvCxnSpPr>
        <p:spPr>
          <a:xfrm rot="10800000">
            <a:off x="6760091" y="2343750"/>
            <a:ext cx="46426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화살표 연결선 81"/>
          <p:cNvCxnSpPr/>
          <p:nvPr/>
        </p:nvCxnSpPr>
        <p:spPr>
          <a:xfrm rot="10800000">
            <a:off x="6760091" y="3293125"/>
            <a:ext cx="46426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화살표 연결선 82"/>
          <p:cNvCxnSpPr/>
          <p:nvPr/>
        </p:nvCxnSpPr>
        <p:spPr>
          <a:xfrm rot="10800000">
            <a:off x="6760091" y="4215388"/>
            <a:ext cx="46426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아래쪽 화살표 65"/>
          <p:cNvSpPr/>
          <p:nvPr/>
        </p:nvSpPr>
        <p:spPr>
          <a:xfrm>
            <a:off x="6746200" y="3290845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아래쪽 화살표 68"/>
          <p:cNvSpPr/>
          <p:nvPr/>
        </p:nvSpPr>
        <p:spPr>
          <a:xfrm>
            <a:off x="6746200" y="4221088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아래쪽 화살표 74"/>
          <p:cNvSpPr/>
          <p:nvPr/>
        </p:nvSpPr>
        <p:spPr>
          <a:xfrm>
            <a:off x="6746200" y="5165172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순서도: 대체 처리 43"/>
          <p:cNvSpPr/>
          <p:nvPr/>
        </p:nvSpPr>
        <p:spPr>
          <a:xfrm>
            <a:off x="6527958" y="5378534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마일스톤</a:t>
            </a:r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예산 조정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5536" y="2234704"/>
            <a:ext cx="198887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rgbClr val="C00000"/>
                </a:solidFill>
              </a:rPr>
              <a:t> 코드화 과제계획서 사전 송부</a:t>
            </a:r>
            <a:endParaRPr lang="ko-KR" altLang="en-US" sz="1000" b="1" dirty="0">
              <a:solidFill>
                <a:srgbClr val="C00000"/>
              </a:solidFill>
            </a:endParaRPr>
          </a:p>
        </p:txBody>
      </p:sp>
      <p:cxnSp>
        <p:nvCxnSpPr>
          <p:cNvPr id="45" name="Shape 44"/>
          <p:cNvCxnSpPr>
            <a:stCxn id="43" idx="2"/>
            <a:endCxn id="55" idx="1"/>
          </p:cNvCxnSpPr>
          <p:nvPr/>
        </p:nvCxnSpPr>
        <p:spPr>
          <a:xfrm rot="16200000" flipH="1">
            <a:off x="1727226" y="2143673"/>
            <a:ext cx="419291" cy="1093794"/>
          </a:xfrm>
          <a:prstGeom prst="bentConnector2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23528" y="4101408"/>
            <a:ext cx="198887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rgbClr val="C00000"/>
                </a:solidFill>
              </a:rPr>
              <a:t>코드화 과제계획서 사전 송부</a:t>
            </a:r>
            <a:endParaRPr lang="ko-KR" altLang="en-US" sz="1000" b="1" dirty="0">
              <a:solidFill>
                <a:srgbClr val="C00000"/>
              </a:solidFill>
            </a:endParaRPr>
          </a:p>
        </p:txBody>
      </p:sp>
      <p:cxnSp>
        <p:nvCxnSpPr>
          <p:cNvPr id="47" name="Shape 46"/>
          <p:cNvCxnSpPr>
            <a:stCxn id="46" idx="2"/>
            <a:endCxn id="60" idx="1"/>
          </p:cNvCxnSpPr>
          <p:nvPr/>
        </p:nvCxnSpPr>
        <p:spPr>
          <a:xfrm rot="16200000" flipH="1">
            <a:off x="1686849" y="3978746"/>
            <a:ext cx="428037" cy="1165802"/>
          </a:xfrm>
          <a:prstGeom prst="bentConnector2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순서도: 대체 처리 36"/>
          <p:cNvSpPr/>
          <p:nvPr/>
        </p:nvSpPr>
        <p:spPr>
          <a:xfrm>
            <a:off x="6527958" y="908720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6527958" y="980728"/>
            <a:ext cx="197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과제접수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아래쪽 화살표 39"/>
          <p:cNvSpPr/>
          <p:nvPr/>
        </p:nvSpPr>
        <p:spPr>
          <a:xfrm>
            <a:off x="6746200" y="1556792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오른쪽 화살표 설명선 40"/>
          <p:cNvSpPr/>
          <p:nvPr/>
        </p:nvSpPr>
        <p:spPr>
          <a:xfrm>
            <a:off x="2483768" y="5373216"/>
            <a:ext cx="3326490" cy="500066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42" name="TextBox 41"/>
          <p:cNvSpPr txBox="1"/>
          <p:nvPr/>
        </p:nvSpPr>
        <p:spPr>
          <a:xfrm>
            <a:off x="2555776" y="5445224"/>
            <a:ext cx="1959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KDDF</a:t>
            </a:r>
          </a:p>
        </p:txBody>
      </p:sp>
      <p:sp>
        <p:nvSpPr>
          <p:cNvPr id="39" name="아래쪽 화살표 38"/>
          <p:cNvSpPr/>
          <p:nvPr/>
        </p:nvSpPr>
        <p:spPr>
          <a:xfrm>
            <a:off x="6806466" y="6027940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순서도: 대체 처리 47"/>
          <p:cNvSpPr/>
          <p:nvPr/>
        </p:nvSpPr>
        <p:spPr>
          <a:xfrm>
            <a:off x="6588224" y="6241302"/>
            <a:ext cx="1973132" cy="500066"/>
          </a:xfrm>
          <a:prstGeom prst="flowChartAlternateProcess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협약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9" name="오른쪽 화살표 설명선 48"/>
          <p:cNvSpPr/>
          <p:nvPr/>
        </p:nvSpPr>
        <p:spPr>
          <a:xfrm>
            <a:off x="2483768" y="6241302"/>
            <a:ext cx="3325107" cy="500066"/>
          </a:xfrm>
          <a:prstGeom prst="rightArrowCallout">
            <a:avLst>
              <a:gd name="adj1" fmla="val 25000"/>
              <a:gd name="adj2" fmla="val 23367"/>
              <a:gd name="adj3" fmla="val 25000"/>
              <a:gd name="adj4" fmla="val 6497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2" name="TextBox 51"/>
          <p:cNvSpPr txBox="1"/>
          <p:nvPr/>
        </p:nvSpPr>
        <p:spPr>
          <a:xfrm>
            <a:off x="2555776" y="6313310"/>
            <a:ext cx="1957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/>
              <a:t>KDDF</a:t>
            </a:r>
          </a:p>
        </p:txBody>
      </p:sp>
      <p:sp>
        <p:nvSpPr>
          <p:cNvPr id="64" name="제목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088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신규 과제 선정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_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과정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아래쪽 화살표 64"/>
          <p:cNvSpPr/>
          <p:nvPr/>
        </p:nvSpPr>
        <p:spPr>
          <a:xfrm>
            <a:off x="685786" y="2562226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988840"/>
            <a:ext cx="197313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서면평가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2903693"/>
            <a:ext cx="197313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발표평가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3831817"/>
            <a:ext cx="197313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실사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7544" y="4764773"/>
            <a:ext cx="197313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투자심의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6" name="아래쪽 화살표 65"/>
          <p:cNvSpPr/>
          <p:nvPr/>
        </p:nvSpPr>
        <p:spPr>
          <a:xfrm>
            <a:off x="685786" y="3498330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9" name="아래쪽 화살표 68"/>
          <p:cNvSpPr/>
          <p:nvPr/>
        </p:nvSpPr>
        <p:spPr>
          <a:xfrm>
            <a:off x="685786" y="4434434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5" name="아래쪽 화살표 74"/>
          <p:cNvSpPr/>
          <p:nvPr/>
        </p:nvSpPr>
        <p:spPr>
          <a:xfrm>
            <a:off x="685786" y="5375370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7544" y="1052736"/>
            <a:ext cx="197313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과제접수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0" name="아래쪽 화살표 39"/>
          <p:cNvSpPr/>
          <p:nvPr/>
        </p:nvSpPr>
        <p:spPr>
          <a:xfrm>
            <a:off x="685786" y="1628800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99992" y="1988840"/>
            <a:ext cx="197313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협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약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99992" y="2924944"/>
            <a:ext cx="197313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연구비 지급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9" name="아래쪽 화살표 48"/>
          <p:cNvSpPr/>
          <p:nvPr/>
        </p:nvSpPr>
        <p:spPr>
          <a:xfrm>
            <a:off x="4718234" y="2564904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99992" y="1052736"/>
            <a:ext cx="197313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과제 선정 공고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3" name="아래쪽 화살표 62"/>
          <p:cNvSpPr/>
          <p:nvPr/>
        </p:nvSpPr>
        <p:spPr>
          <a:xfrm>
            <a:off x="4718234" y="1628800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4" name="아래쪽 화살표 63"/>
          <p:cNvSpPr/>
          <p:nvPr/>
        </p:nvSpPr>
        <p:spPr>
          <a:xfrm>
            <a:off x="683568" y="6597352"/>
            <a:ext cx="1637897" cy="144016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512684" y="1052736"/>
            <a:ext cx="1486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매 </a:t>
            </a:r>
            <a:r>
              <a:rPr lang="ko-KR" altLang="en-US" sz="1400" dirty="0" err="1" smtClean="0">
                <a:latin typeface="HY헤드라인M" pitchFamily="18" charset="-127"/>
                <a:ea typeface="HY헤드라인M" pitchFamily="18" charset="-127"/>
              </a:rPr>
              <a:t>짝수월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주째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12684" y="2028469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과제접수 후 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주 내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512684" y="2892565"/>
            <a:ext cx="1790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서면 평가 후 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주 내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512684" y="3828669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발표평가 후 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주 내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512684" y="4769605"/>
            <a:ext cx="1369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실사 후 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주 내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12684" y="5901988"/>
            <a:ext cx="172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투자심의 후 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주 내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545132" y="1052736"/>
            <a:ext cx="2113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>
                <a:latin typeface="HY헤드라인M" pitchFamily="18" charset="-127"/>
                <a:ea typeface="HY헤드라인M" pitchFamily="18" charset="-127"/>
              </a:rPr>
              <a:t>마일스톤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연구비조정 후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545132" y="1988840"/>
            <a:ext cx="2113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>
                <a:latin typeface="HY헤드라인M" pitchFamily="18" charset="-127"/>
                <a:ea typeface="HY헤드라인M" pitchFamily="18" charset="-127"/>
              </a:rPr>
              <a:t>마일스톤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연구비조정 후</a:t>
            </a: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(4</a:t>
            </a:r>
            <a:r>
              <a:rPr lang="ko-KR" altLang="en-US" sz="1400" dirty="0" err="1" smtClean="0">
                <a:latin typeface="HY헤드라인M" pitchFamily="18" charset="-127"/>
                <a:ea typeface="HY헤드라인M" pitchFamily="18" charset="-127"/>
              </a:rPr>
              <a:t>주예상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545132" y="2924944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주관기관 </a:t>
            </a:r>
            <a:r>
              <a:rPr lang="ko-KR" altLang="en-US" sz="1400" dirty="0" err="1" smtClean="0">
                <a:latin typeface="HY헤드라인M" pitchFamily="18" charset="-127"/>
                <a:ea typeface="HY헤드라인M" pitchFamily="18" charset="-127"/>
              </a:rPr>
              <a:t>매칭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 입금 후</a:t>
            </a: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일 내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499992" y="4581128"/>
            <a:ext cx="4320480" cy="94378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69875" indent="-269875">
              <a:lnSpc>
                <a:spcPct val="150000"/>
              </a:lnSpc>
            </a:pPr>
            <a:r>
              <a:rPr lang="en-US" altLang="ko-KR" sz="2000" dirty="0" smtClean="0">
                <a:latin typeface="맑은 고딕"/>
                <a:ea typeface="맑은 고딕"/>
              </a:rPr>
              <a:t>※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과제 접수부터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마일스톤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연구비 조정까지 </a:t>
            </a:r>
            <a:r>
              <a:rPr lang="ko-KR" altLang="en-US" sz="2000" u="sng" dirty="0" smtClean="0">
                <a:latin typeface="HY헤드라인M" pitchFamily="18" charset="-127"/>
                <a:ea typeface="HY헤드라인M" pitchFamily="18" charset="-127"/>
              </a:rPr>
              <a:t>매</a:t>
            </a:r>
            <a:r>
              <a:rPr lang="en-US" altLang="ko-KR" sz="2000" u="sng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u="sng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2000" u="sng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개월 주기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로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진행됨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제목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088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신규 과제 선정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_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소요기간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67544" y="5705709"/>
            <a:ext cx="197313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마일스톤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/</a:t>
            </a:r>
            <a:b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</a:b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연구비 조정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2433082"/>
            <a:ext cx="7344816" cy="769441"/>
          </a:xfrm>
          <a:prstGeom prst="rect">
            <a:avLst/>
          </a:prstGeom>
          <a:noFill/>
        </p:spPr>
        <p:txBody>
          <a:bodyPr wrap="square" spcCol="180000" rtlCol="0">
            <a:spAutoFit/>
          </a:bodyPr>
          <a:lstStyle/>
          <a:p>
            <a:r>
              <a:rPr lang="ko-KR" altLang="en-US" sz="4400" spc="-1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 현황</a:t>
            </a:r>
            <a:endParaRPr lang="en-US" altLang="ko-KR" sz="4400" spc="-1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755576" y="2449463"/>
            <a:ext cx="720080" cy="648072"/>
          </a:xfrm>
          <a:prstGeom prst="round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dirty="0" smtClean="0">
                <a:solidFill>
                  <a:schemeClr val="tx2">
                    <a:lumMod val="50000"/>
                  </a:schemeClr>
                </a:solidFill>
              </a:rPr>
              <a:t>III</a:t>
            </a:r>
            <a:endParaRPr lang="ko-KR" alt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제목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088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과제현황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_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기관별 분류 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(2012.7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월 현재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5" name="차트 4"/>
          <p:cNvGraphicFramePr/>
          <p:nvPr/>
        </p:nvGraphicFramePr>
        <p:xfrm>
          <a:off x="539552" y="980728"/>
          <a:ext cx="8396218" cy="2777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차트 5"/>
          <p:cNvGraphicFramePr/>
          <p:nvPr/>
        </p:nvGraphicFramePr>
        <p:xfrm>
          <a:off x="611560" y="4005064"/>
          <a:ext cx="8317650" cy="2673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제목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088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과제현황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_</a:t>
            </a:r>
            <a:r>
              <a:rPr lang="ko-KR" altLang="en-US" dirty="0" err="1" smtClean="0">
                <a:latin typeface="HY헤드라인M" pitchFamily="18" charset="-127"/>
                <a:ea typeface="HY헤드라인M" pitchFamily="18" charset="-127"/>
              </a:rPr>
              <a:t>물질별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분류 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(2012.7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월 현재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3" name="차트 2"/>
          <p:cNvGraphicFramePr/>
          <p:nvPr/>
        </p:nvGraphicFramePr>
        <p:xfrm>
          <a:off x="539552" y="980728"/>
          <a:ext cx="8404192" cy="2782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차트 3"/>
          <p:cNvGraphicFramePr/>
          <p:nvPr/>
        </p:nvGraphicFramePr>
        <p:xfrm>
          <a:off x="619068" y="3982794"/>
          <a:ext cx="8250209" cy="2711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제목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088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과제현황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_</a:t>
            </a:r>
            <a:r>
              <a:rPr lang="ko-KR" altLang="en-US" dirty="0" err="1" smtClean="0">
                <a:latin typeface="HY헤드라인M" pitchFamily="18" charset="-127"/>
                <a:ea typeface="HY헤드라인M" pitchFamily="18" charset="-127"/>
              </a:rPr>
              <a:t>질환별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분류 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(2012.7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월 현재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7" name="차트 6"/>
          <p:cNvGraphicFramePr/>
          <p:nvPr/>
        </p:nvGraphicFramePr>
        <p:xfrm>
          <a:off x="179512" y="1340768"/>
          <a:ext cx="8850944" cy="498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제목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088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과제현황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_</a:t>
            </a:r>
            <a:r>
              <a:rPr lang="ko-KR" altLang="en-US" dirty="0" err="1" smtClean="0">
                <a:latin typeface="HY헤드라인M" pitchFamily="18" charset="-127"/>
                <a:ea typeface="HY헤드라인M" pitchFamily="18" charset="-127"/>
              </a:rPr>
              <a:t>질환별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분류 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(2012.7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월 현재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4" name="차트 3"/>
          <p:cNvGraphicFramePr/>
          <p:nvPr/>
        </p:nvGraphicFramePr>
        <p:xfrm>
          <a:off x="179512" y="1412776"/>
          <a:ext cx="8784976" cy="4834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0880" cy="5760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2012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년 과제 접수 일정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323526" y="1196751"/>
          <a:ext cx="8424936" cy="4536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8567"/>
                <a:gridCol w="993767"/>
                <a:gridCol w="993767"/>
                <a:gridCol w="993767"/>
                <a:gridCol w="993767"/>
                <a:gridCol w="993767"/>
                <a:gridCol w="993767"/>
                <a:gridCol w="993767"/>
              </a:tblGrid>
              <a:tr h="9054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매월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rgbClr val="C00000"/>
                          </a:solidFill>
                        </a:rPr>
                        <a:t>일</a:t>
                      </a:r>
                      <a:endParaRPr lang="ko-KR" altLang="en-US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월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화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수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목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금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토</a:t>
                      </a:r>
                      <a:endParaRPr lang="ko-KR" altLang="en-US" b="1" dirty="0"/>
                    </a:p>
                  </a:txBody>
                  <a:tcPr anchor="ctr"/>
                </a:tc>
              </a:tr>
              <a:tr h="9054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8</a:t>
                      </a:r>
                      <a:r>
                        <a:rPr lang="ko-KR" altLang="en-US" b="1" dirty="0" smtClean="0"/>
                        <a:t>월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24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/>
                </a:tc>
              </a:tr>
              <a:tr h="9054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10</a:t>
                      </a:r>
                      <a:r>
                        <a:rPr lang="ko-KR" altLang="en-US" b="1" dirty="0" smtClean="0"/>
                        <a:t>월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24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26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</a:tr>
              <a:tr h="9054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12</a:t>
                      </a:r>
                      <a:r>
                        <a:rPr lang="ko-KR" altLang="en-US" b="1" dirty="0" smtClean="0"/>
                        <a:t>월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24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ko-KR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26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27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28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</a:tr>
              <a:tr h="9147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2012</a:t>
                      </a:r>
                      <a:r>
                        <a:rPr lang="ko-KR" altLang="en-US" b="1" dirty="0" smtClean="0"/>
                        <a:t>년</a:t>
                      </a:r>
                      <a:r>
                        <a:rPr lang="en-US" altLang="ko-KR" b="1" dirty="0" smtClean="0"/>
                        <a:t/>
                      </a:r>
                      <a:br>
                        <a:rPr lang="en-US" altLang="ko-KR" b="1" dirty="0" smtClean="0"/>
                      </a:br>
                      <a:r>
                        <a:rPr lang="en-US" altLang="ko-KR" b="1" dirty="0" smtClean="0"/>
                        <a:t>2</a:t>
                      </a:r>
                      <a:r>
                        <a:rPr lang="ko-KR" altLang="en-US" b="1" dirty="0" smtClean="0"/>
                        <a:t>월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26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27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28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3/1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49" y="286378"/>
            <a:ext cx="8458831" cy="1356527"/>
          </a:xfrm>
        </p:spPr>
        <p:txBody>
          <a:bodyPr/>
          <a:lstStyle/>
          <a:p>
            <a:r>
              <a:rPr lang="en-GB" altLang="ko-KR" dirty="0" smtClean="0">
                <a:ea typeface="굴림" pitchFamily="50" charset="-127"/>
              </a:rPr>
              <a:t>BALANCE BETWEEN RIGHT SCIENCE AND RIGHT TIMING…….</a:t>
            </a:r>
          </a:p>
        </p:txBody>
      </p:sp>
      <p:pic>
        <p:nvPicPr>
          <p:cNvPr id="47107" name="Picture 3" descr="j00788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9437" y="1844877"/>
            <a:ext cx="2943847" cy="262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 descr="j00788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48" y="1915719"/>
            <a:ext cx="2211038" cy="262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 descr="App00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604" y="4292656"/>
            <a:ext cx="3169434" cy="23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2492896"/>
            <a:ext cx="7416824" cy="769441"/>
          </a:xfrm>
          <a:prstGeom prst="rect">
            <a:avLst/>
          </a:prstGeom>
          <a:noFill/>
        </p:spPr>
        <p:txBody>
          <a:bodyPr wrap="square" spcCol="180000" rtlCol="0">
            <a:spAutoFit/>
          </a:bodyPr>
          <a:lstStyle/>
          <a:p>
            <a:r>
              <a:rPr lang="ko-KR" altLang="en-US" sz="4400" spc="-1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 소개</a:t>
            </a:r>
            <a:endParaRPr lang="ko-KR" altLang="en-US" sz="4400" spc="-1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717000" y="2564904"/>
            <a:ext cx="686648" cy="576064"/>
          </a:xfrm>
          <a:prstGeom prst="round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</a:rPr>
              <a:t>I</a:t>
            </a:r>
            <a:endParaRPr lang="ko-KR" alt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276871"/>
            <a:ext cx="3535292" cy="31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775081" y="1471566"/>
            <a:ext cx="2356759" cy="5232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31" tIns="45716" rIns="91431" bIns="45716">
            <a:spAutoFit/>
          </a:bodyPr>
          <a:lstStyle/>
          <a:p>
            <a:r>
              <a:rPr lang="en-US" altLang="ko-KR" sz="2800" b="1" dirty="0">
                <a:latin typeface="HY헤드라인M" pitchFamily="18" charset="-127"/>
                <a:ea typeface="HY헤드라인M" pitchFamily="18" charset="-127"/>
              </a:rPr>
              <a:t>Government</a:t>
            </a:r>
            <a:endParaRPr lang="ko-KR" altLang="en-US" sz="2800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6189396" y="1471566"/>
            <a:ext cx="1708687" cy="5232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31" tIns="45716" rIns="91431" bIns="45716">
            <a:spAutoFit/>
          </a:bodyPr>
          <a:lstStyle/>
          <a:p>
            <a:r>
              <a:rPr lang="en-US" altLang="ko-KR" sz="2800" b="1" dirty="0" smtClean="0">
                <a:latin typeface="HY헤드라인M" pitchFamily="18" charset="-127"/>
                <a:ea typeface="HY헤드라인M" pitchFamily="18" charset="-127"/>
              </a:rPr>
              <a:t>Industry</a:t>
            </a:r>
            <a:endParaRPr lang="ko-KR" altLang="en-US" sz="2800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828983" y="5282052"/>
            <a:ext cx="2001657" cy="5232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31" tIns="45716" rIns="91431" bIns="45716">
            <a:spAutoFit/>
          </a:bodyPr>
          <a:lstStyle/>
          <a:p>
            <a:r>
              <a:rPr lang="en-US" altLang="ko-KR" sz="2800" b="1" dirty="0">
                <a:latin typeface="HY헤드라인M" pitchFamily="18" charset="-127"/>
                <a:ea typeface="HY헤드라인M" pitchFamily="18" charset="-127"/>
              </a:rPr>
              <a:t>Scientists</a:t>
            </a:r>
            <a:endParaRPr lang="ko-KR" altLang="en-US" sz="2800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6156176" y="5282052"/>
            <a:ext cx="2533995" cy="5232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431" tIns="45716" rIns="91431" bIns="45716">
            <a:spAutoFit/>
          </a:bodyPr>
          <a:lstStyle/>
          <a:p>
            <a:r>
              <a:rPr lang="en-US" altLang="ko-KR" sz="2800" b="1" dirty="0">
                <a:latin typeface="HY헤드라인M" pitchFamily="18" charset="-127"/>
                <a:ea typeface="HY헤드라인M" pitchFamily="18" charset="-127"/>
              </a:rPr>
              <a:t>MD/Hospitals</a:t>
            </a:r>
            <a:endParaRPr lang="ko-KR" altLang="en-US" sz="2800" b="1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691680" y="2520280"/>
            <a:ext cx="5688632" cy="2996952"/>
            <a:chOff x="3563888" y="4797152"/>
            <a:chExt cx="2097757" cy="998587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3413" y="4930367"/>
              <a:ext cx="2088232" cy="730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직사각형 5"/>
            <p:cNvSpPr/>
            <p:nvPr/>
          </p:nvSpPr>
          <p:spPr>
            <a:xfrm>
              <a:off x="3563888" y="4797152"/>
              <a:ext cx="79208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597796" y="5291683"/>
              <a:ext cx="576064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" name="그림 7" descr="gol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91010" y="4922118"/>
              <a:ext cx="668575" cy="742379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907704" y="1412776"/>
            <a:ext cx="5400600" cy="784830"/>
          </a:xfrm>
          <a:prstGeom prst="rect">
            <a:avLst/>
          </a:prstGeom>
          <a:noFill/>
        </p:spPr>
        <p:txBody>
          <a:bodyPr wrap="square" spcCol="180000" rtlCol="0">
            <a:spAutoFit/>
          </a:bodyPr>
          <a:lstStyle/>
          <a:p>
            <a:pPr algn="ctr"/>
            <a:r>
              <a:rPr lang="ko-KR" altLang="en-US" sz="4500" spc="7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감사합니다</a:t>
            </a:r>
            <a:endParaRPr lang="ko-KR" altLang="en-US" sz="4500" spc="7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모서리가 둥근 직사각형 66"/>
          <p:cNvSpPr/>
          <p:nvPr/>
        </p:nvSpPr>
        <p:spPr>
          <a:xfrm>
            <a:off x="323528" y="2132856"/>
            <a:ext cx="3816424" cy="3024336"/>
          </a:xfrm>
          <a:prstGeom prst="roundRect">
            <a:avLst>
              <a:gd name="adj" fmla="val 3895"/>
            </a:avLst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2" name="아래쪽 화살표 41"/>
          <p:cNvSpPr/>
          <p:nvPr/>
        </p:nvSpPr>
        <p:spPr>
          <a:xfrm rot="16200000">
            <a:off x="3347864" y="3573016"/>
            <a:ext cx="2232248" cy="216024"/>
          </a:xfrm>
          <a:prstGeom prst="downArrow">
            <a:avLst>
              <a:gd name="adj1" fmla="val 34684"/>
              <a:gd name="adj2" fmla="val 100000"/>
            </a:avLst>
          </a:prstGeom>
          <a:gradFill>
            <a:gsLst>
              <a:gs pos="38000">
                <a:srgbClr val="5EA6D3">
                  <a:alpha val="29000"/>
                </a:srgbClr>
              </a:gs>
              <a:gs pos="100000">
                <a:schemeClr val="accent3">
                  <a:lumMod val="40000"/>
                  <a:lumOff val="60000"/>
                  <a:alpha val="14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>
            <a:off x="2877716" y="2032273"/>
            <a:ext cx="0" cy="504056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모서리가 둥근 직사각형 39"/>
          <p:cNvSpPr/>
          <p:nvPr/>
        </p:nvSpPr>
        <p:spPr>
          <a:xfrm>
            <a:off x="438969" y="1196752"/>
            <a:ext cx="3528392" cy="432048"/>
          </a:xfrm>
          <a:prstGeom prst="roundRect">
            <a:avLst>
              <a:gd name="adj" fmla="val 6183"/>
            </a:avLst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개별부처별 신약개발 </a:t>
            </a:r>
            <a:r>
              <a:rPr lang="en-US" altLang="ko-KR" sz="16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R&amp;D</a:t>
            </a:r>
            <a:r>
              <a:rPr lang="ko-KR" altLang="en-US" sz="16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추진</a:t>
            </a:r>
            <a:endParaRPr lang="en-US" altLang="ko-KR" sz="16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오각형 9"/>
          <p:cNvSpPr/>
          <p:nvPr/>
        </p:nvSpPr>
        <p:spPr>
          <a:xfrm>
            <a:off x="410394" y="1985960"/>
            <a:ext cx="1080120" cy="362920"/>
          </a:xfrm>
          <a:prstGeom prst="homePlate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교과부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오각형 11"/>
          <p:cNvSpPr/>
          <p:nvPr/>
        </p:nvSpPr>
        <p:spPr>
          <a:xfrm>
            <a:off x="1706538" y="1985960"/>
            <a:ext cx="1080120" cy="362920"/>
          </a:xfrm>
          <a:prstGeom prst="homePlate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복지부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3002682" y="1985960"/>
            <a:ext cx="1080120" cy="362920"/>
          </a:xfrm>
          <a:prstGeom prst="homePlate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지경부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410395" y="2377455"/>
            <a:ext cx="950506" cy="259457"/>
          </a:xfrm>
          <a:prstGeom prst="round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헤드라인M" pitchFamily="18" charset="-127"/>
                <a:ea typeface="HY헤드라인M" pitchFamily="18" charset="-127"/>
              </a:rPr>
              <a:t>기초연구</a:t>
            </a:r>
            <a:endParaRPr lang="ko-KR" altLang="en-US" sz="12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1706539" y="2377455"/>
            <a:ext cx="950506" cy="259457"/>
          </a:xfrm>
          <a:prstGeom prst="round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헤드라인M" pitchFamily="18" charset="-127"/>
                <a:ea typeface="HY헤드라인M" pitchFamily="18" charset="-127"/>
              </a:rPr>
              <a:t>임상시험</a:t>
            </a:r>
            <a:endParaRPr lang="ko-KR" altLang="en-US" sz="12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002683" y="2377455"/>
            <a:ext cx="950506" cy="259457"/>
          </a:xfrm>
          <a:prstGeom prst="round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헤드라인M" pitchFamily="18" charset="-127"/>
                <a:ea typeface="HY헤드라인M" pitchFamily="18" charset="-127"/>
              </a:rPr>
              <a:t>산업화</a:t>
            </a:r>
            <a:endParaRPr lang="ko-KR" altLang="en-US" sz="12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799009" y="3284984"/>
            <a:ext cx="2880320" cy="288032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유사사업의 중복투자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799009" y="2924944"/>
            <a:ext cx="2880320" cy="288032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연구단계별 경계 존재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799009" y="3645024"/>
            <a:ext cx="2880320" cy="288032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부처간 정보연계 부족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799009" y="4365104"/>
            <a:ext cx="2880320" cy="288032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우수성과의 사장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99009" y="4005064"/>
            <a:ext cx="2880320" cy="288032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사업기간 불연속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799009" y="4725144"/>
            <a:ext cx="2880320" cy="288032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부족한 연구비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2796183" y="2104281"/>
            <a:ext cx="144016" cy="144016"/>
          </a:xfrm>
          <a:prstGeom prst="ellipse">
            <a:avLst/>
          </a:prstGeom>
          <a:solidFill>
            <a:srgbClr val="C9717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cxnSp>
        <p:nvCxnSpPr>
          <p:cNvPr id="38" name="직선 연결선 37"/>
          <p:cNvCxnSpPr/>
          <p:nvPr/>
        </p:nvCxnSpPr>
        <p:spPr>
          <a:xfrm>
            <a:off x="1572047" y="2032273"/>
            <a:ext cx="0" cy="504056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모서리가 둥근 직사각형 38"/>
          <p:cNvSpPr/>
          <p:nvPr/>
        </p:nvSpPr>
        <p:spPr>
          <a:xfrm>
            <a:off x="4768973" y="2132856"/>
            <a:ext cx="3806899" cy="3024336"/>
          </a:xfrm>
          <a:prstGeom prst="roundRect">
            <a:avLst>
              <a:gd name="adj" fmla="val 3895"/>
            </a:avLst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5201022" y="3284984"/>
            <a:ext cx="2880320" cy="2880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각 부처 사업 연계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>
            <a:off x="5201022" y="2924944"/>
            <a:ext cx="2880320" cy="2880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전주기적 연구개발지원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6" name="모서리가 둥근 직사각형 45"/>
          <p:cNvSpPr/>
          <p:nvPr/>
        </p:nvSpPr>
        <p:spPr>
          <a:xfrm>
            <a:off x="5201022" y="3645024"/>
            <a:ext cx="2880320" cy="2880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정보집중 및 공유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5201022" y="4365104"/>
            <a:ext cx="2880320" cy="2880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우수성과의 지속적 지원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5201022" y="4005064"/>
            <a:ext cx="2880320" cy="2880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유연한 연구기간 및 단계설정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9" name="모서리가 둥근 직사각형 48"/>
          <p:cNvSpPr/>
          <p:nvPr/>
        </p:nvSpPr>
        <p:spPr>
          <a:xfrm>
            <a:off x="5201022" y="4725144"/>
            <a:ext cx="2880320" cy="2880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현실적인 연구비 투자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1" name="모서리가 둥근 직사각형 50"/>
          <p:cNvSpPr/>
          <p:nvPr/>
        </p:nvSpPr>
        <p:spPr>
          <a:xfrm>
            <a:off x="3851920" y="5722590"/>
            <a:ext cx="3528392" cy="288032"/>
          </a:xfrm>
          <a:prstGeom prst="roundRect">
            <a:avLst/>
          </a:prstGeom>
          <a:noFill/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</a:t>
            </a:r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전주기적 부처연계 신약개발사업 기획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2" name="모서리가 둥근 직사각형 51"/>
          <p:cNvSpPr/>
          <p:nvPr/>
        </p:nvSpPr>
        <p:spPr>
          <a:xfrm>
            <a:off x="3851920" y="5362550"/>
            <a:ext cx="3528392" cy="288032"/>
          </a:xfrm>
          <a:prstGeom prst="roundRect">
            <a:avLst/>
          </a:prstGeom>
          <a:noFill/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</a:t>
            </a:r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관계부처 협의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3" name="모서리가 둥근 직사각형 52"/>
          <p:cNvSpPr/>
          <p:nvPr/>
        </p:nvSpPr>
        <p:spPr>
          <a:xfrm>
            <a:off x="3851920" y="6082630"/>
            <a:ext cx="3528392" cy="288032"/>
          </a:xfrm>
          <a:prstGeom prst="roundRect">
            <a:avLst/>
          </a:prstGeom>
          <a:noFill/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 </a:t>
            </a:r>
            <a:r>
              <a:rPr lang="ko-KR" altLang="en-US" sz="1400" b="1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범부처전주기신약개발사업</a:t>
            </a:r>
            <a:r>
              <a:rPr lang="ko-KR" altLang="en-US" sz="1400" b="1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착수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2267744" y="5732115"/>
            <a:ext cx="1656184" cy="288032"/>
          </a:xfrm>
          <a:prstGeom prst="roundRect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2010.1~2010.6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2267744" y="5372075"/>
            <a:ext cx="1656184" cy="288032"/>
          </a:xfrm>
          <a:prstGeom prst="roundRect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2009.4~2009.11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2267744" y="6092155"/>
            <a:ext cx="1656184" cy="288032"/>
          </a:xfrm>
          <a:prstGeom prst="roundRect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2011.9</a:t>
            </a:r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1500039" y="2104281"/>
            <a:ext cx="144016" cy="144016"/>
          </a:xfrm>
          <a:prstGeom prst="ellipse">
            <a:avLst/>
          </a:prstGeom>
          <a:solidFill>
            <a:srgbClr val="C9717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4912990" y="1168177"/>
            <a:ext cx="3528392" cy="504056"/>
          </a:xfrm>
          <a:prstGeom prst="roundRect">
            <a:avLst>
              <a:gd name="adj" fmla="val 6183"/>
            </a:avLst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0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범부처전주기신약개발사업</a:t>
            </a:r>
            <a:endParaRPr lang="en-US" altLang="ko-KR" sz="20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6" name="모서리가 둥근 직사각형 65"/>
          <p:cNvSpPr/>
          <p:nvPr/>
        </p:nvSpPr>
        <p:spPr>
          <a:xfrm>
            <a:off x="4912990" y="1916832"/>
            <a:ext cx="3528392" cy="64807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교과부</a:t>
            </a:r>
            <a:r>
              <a:rPr lang="en-US" altLang="ko-KR" sz="16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6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복지부</a:t>
            </a:r>
            <a:r>
              <a:rPr lang="en-US" altLang="ko-KR" sz="16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·</a:t>
            </a:r>
            <a:r>
              <a:rPr lang="ko-KR" altLang="en-US" sz="16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지경부</a:t>
            </a:r>
            <a:endParaRPr lang="en-US" altLang="ko-KR" sz="16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/>
            <a:endParaRPr lang="en-US" altLang="ko-KR" sz="500" dirty="0" smtClean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3" name="모서리가 둥근 직사각형 62"/>
          <p:cNvSpPr/>
          <p:nvPr/>
        </p:nvSpPr>
        <p:spPr>
          <a:xfrm>
            <a:off x="5273030" y="2420889"/>
            <a:ext cx="950506" cy="288032"/>
          </a:xfrm>
          <a:prstGeom prst="round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헤드라인M" pitchFamily="18" charset="-127"/>
                <a:ea typeface="HY헤드라인M" pitchFamily="18" charset="-127"/>
              </a:rPr>
              <a:t>기초연구</a:t>
            </a:r>
            <a:endParaRPr lang="ko-KR" altLang="en-US" sz="12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7289254" y="2420889"/>
            <a:ext cx="950506" cy="288032"/>
          </a:xfrm>
          <a:prstGeom prst="round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헤드라인M" pitchFamily="18" charset="-127"/>
                <a:ea typeface="HY헤드라인M" pitchFamily="18" charset="-127"/>
              </a:rPr>
              <a:t>산업화</a:t>
            </a:r>
            <a:endParaRPr lang="ko-KR" altLang="en-US" sz="1200" dirty="0">
              <a:latin typeface="HY헤드라인M" pitchFamily="18" charset="-127"/>
              <a:ea typeface="HY헤드라인M" pitchFamily="18" charset="-127"/>
            </a:endParaRPr>
          </a:p>
        </p:txBody>
      </p:sp>
      <p:cxnSp>
        <p:nvCxnSpPr>
          <p:cNvPr id="70" name="직선 연결선 69"/>
          <p:cNvCxnSpPr>
            <a:stCxn id="63" idx="3"/>
            <a:endCxn id="65" idx="1"/>
          </p:cNvCxnSpPr>
          <p:nvPr/>
        </p:nvCxnSpPr>
        <p:spPr>
          <a:xfrm>
            <a:off x="6223536" y="2564905"/>
            <a:ext cx="10657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모서리가 둥근 직사각형 63"/>
          <p:cNvSpPr/>
          <p:nvPr/>
        </p:nvSpPr>
        <p:spPr>
          <a:xfrm>
            <a:off x="6281142" y="2420889"/>
            <a:ext cx="950506" cy="288032"/>
          </a:xfrm>
          <a:prstGeom prst="round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헤드라인M" pitchFamily="18" charset="-127"/>
                <a:ea typeface="HY헤드라인M" pitchFamily="18" charset="-127"/>
              </a:rPr>
              <a:t>임상시험</a:t>
            </a:r>
            <a:endParaRPr lang="ko-KR" altLang="en-US" sz="12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7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spcBef>
                <a:spcPct val="0"/>
              </a:spcBef>
            </a:pPr>
            <a:r>
              <a:rPr lang="ko-KR" altLang="en-US" sz="3000" dirty="0" smtClean="0">
                <a:latin typeface="HY헤드라인M" pitchFamily="18" charset="-127"/>
                <a:ea typeface="HY헤드라인M" pitchFamily="18" charset="-127"/>
              </a:rPr>
              <a:t>사업추진 배경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3010"/>
            <a:ext cx="8175902" cy="338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모서리가 둥근 직사각형 10"/>
          <p:cNvSpPr/>
          <p:nvPr/>
        </p:nvSpPr>
        <p:spPr>
          <a:xfrm>
            <a:off x="1187624" y="4005064"/>
            <a:ext cx="6984776" cy="2304256"/>
          </a:xfrm>
          <a:prstGeom prst="roundRect">
            <a:avLst>
              <a:gd name="adj" fmla="val 6183"/>
            </a:avLst>
          </a:prstGeom>
          <a:gradFill>
            <a:gsLst>
              <a:gs pos="34000">
                <a:schemeClr val="bg1">
                  <a:lumMod val="95000"/>
                </a:schemeClr>
              </a:gs>
              <a:gs pos="0">
                <a:schemeClr val="bg1"/>
              </a:gs>
            </a:gsLst>
            <a:lin ang="5400000" scaled="0"/>
          </a:gra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사업기간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2011.9 ~ 2020. 9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</a:t>
            </a:r>
            <a:r>
              <a:rPr lang="ko-KR" altLang="en-US" sz="16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총사업비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10,400</a:t>
            </a:r>
            <a:r>
              <a:rPr lang="ko-KR" altLang="en-US" sz="16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정부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5,300</a:t>
            </a:r>
            <a:r>
              <a:rPr lang="ko-KR" altLang="en-US" sz="16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민간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5,300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원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사업규모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범부처전주기신약개발사업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지원형태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출연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민간참여 대응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Matching)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시행주체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교육과학기술부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지식경제부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보건복지부 공동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              (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수행기관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(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재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범부처신약개발사업단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4932040" y="1772816"/>
            <a:ext cx="3456384" cy="50405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글로벌 신약 </a:t>
            </a:r>
            <a:r>
              <a:rPr lang="en-US" altLang="ko-KR" sz="1400" b="1" dirty="0" smtClean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10</a:t>
            </a:r>
            <a:r>
              <a:rPr lang="ko-KR" altLang="en-US" sz="1400" b="1" dirty="0" smtClean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이상을 개발할 수 있는</a:t>
            </a:r>
            <a:r>
              <a:rPr lang="en-US" altLang="ko-KR" sz="1400" b="1" dirty="0" smtClean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400" b="1" dirty="0" smtClean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 추진 체계 구축</a:t>
            </a:r>
            <a:endParaRPr lang="en-US" altLang="ko-KR" sz="1400" b="1" dirty="0" smtClean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2555776" y="1484784"/>
            <a:ext cx="2193007" cy="2005035"/>
          </a:xfrm>
          <a:prstGeom prst="ellipse">
            <a:avLst/>
          </a:prstGeom>
          <a:solidFill>
            <a:srgbClr val="006EB4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범부처전주기</a:t>
            </a:r>
            <a:endParaRPr lang="en-US" altLang="ko-KR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신약개발사업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899592" y="1556792"/>
            <a:ext cx="1512168" cy="570731"/>
          </a:xfrm>
          <a:prstGeom prst="roundRect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700" y="1628800"/>
            <a:ext cx="1307940" cy="48882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13" name="모서리가 둥근 직사각형 12"/>
          <p:cNvSpPr/>
          <p:nvPr/>
        </p:nvSpPr>
        <p:spPr>
          <a:xfrm>
            <a:off x="899592" y="2204864"/>
            <a:ext cx="1512168" cy="570731"/>
          </a:xfrm>
          <a:prstGeom prst="roundRect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0746" y="2327920"/>
            <a:ext cx="1359006" cy="31851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16" name="모서리가 둥근 직사각형 15"/>
          <p:cNvSpPr/>
          <p:nvPr/>
        </p:nvSpPr>
        <p:spPr>
          <a:xfrm>
            <a:off x="899592" y="2858269"/>
            <a:ext cx="1512168" cy="570731"/>
          </a:xfrm>
          <a:prstGeom prst="roundRect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32918" y="2924944"/>
            <a:ext cx="1206251" cy="38179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17" name="직사각형 16"/>
          <p:cNvSpPr/>
          <p:nvPr/>
        </p:nvSpPr>
        <p:spPr>
          <a:xfrm>
            <a:off x="4860032" y="2492896"/>
            <a:ext cx="3564904" cy="72008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글로벌 시장에 </a:t>
            </a:r>
            <a:r>
              <a:rPr lang="ko-KR" altLang="en-US" sz="20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진출가능한</a:t>
            </a:r>
            <a:r>
              <a:rPr lang="ko-KR" alt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20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신약 개발</a:t>
            </a:r>
            <a:endParaRPr lang="ko-KR" altLang="en-US" sz="2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9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spcBef>
                <a:spcPct val="0"/>
              </a:spcBef>
            </a:pPr>
            <a:r>
              <a:rPr lang="ko-KR" altLang="en-US" sz="3000" dirty="0" smtClean="0">
                <a:latin typeface="HY헤드라인M" pitchFamily="18" charset="-127"/>
                <a:ea typeface="HY헤드라인M" pitchFamily="18" charset="-127"/>
              </a:rPr>
              <a:t>사업 목표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이등변 삼각형 18"/>
          <p:cNvSpPr/>
          <p:nvPr/>
        </p:nvSpPr>
        <p:spPr>
          <a:xfrm>
            <a:off x="611560" y="1340768"/>
            <a:ext cx="8095774" cy="1728192"/>
          </a:xfrm>
          <a:prstGeom prst="triangle">
            <a:avLst>
              <a:gd name="adj" fmla="val 49791"/>
            </a:avLst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55576" y="3140968"/>
            <a:ext cx="2521635" cy="23762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83568" y="5589240"/>
            <a:ext cx="7920880" cy="1008112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글로벌 신약 개발 국가 진입</a:t>
            </a:r>
            <a:endParaRPr lang="ko-KR" altLang="en-US" sz="24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79712" y="2348880"/>
            <a:ext cx="533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지속적인 국가성장동력 엔진</a:t>
            </a:r>
            <a:endParaRPr lang="ko-KR" altLang="en-US" sz="24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8332" y="3853367"/>
            <a:ext cx="2497524" cy="9437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latin typeface="HY헤드라인M" pitchFamily="18" charset="-127"/>
                <a:ea typeface="HY헤드라인M" pitchFamily="18" charset="-127"/>
              </a:rPr>
              <a:t>학교</a:t>
            </a:r>
            <a:r>
              <a:rPr lang="en-US" altLang="ko-KR" sz="2000" b="1" dirty="0" smtClean="0"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2000" b="1" dirty="0" smtClean="0">
                <a:latin typeface="HY헤드라인M" pitchFamily="18" charset="-127"/>
                <a:ea typeface="HY헤드라인M" pitchFamily="18" charset="-127"/>
              </a:rPr>
              <a:t>정부</a:t>
            </a:r>
            <a:r>
              <a:rPr lang="en-US" altLang="ko-KR" sz="2000" b="1" dirty="0" smtClean="0"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2000" b="1" dirty="0" smtClean="0">
                <a:latin typeface="HY헤드라인M" pitchFamily="18" charset="-127"/>
                <a:ea typeface="HY헤드라인M" pitchFamily="18" charset="-127"/>
              </a:rPr>
              <a:t>기업  </a:t>
            </a:r>
            <a:endParaRPr lang="en-US" altLang="ko-KR" sz="2000" b="1" dirty="0" smtClean="0"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latin typeface="HY헤드라인M" pitchFamily="18" charset="-127"/>
                <a:ea typeface="HY헤드라인M" pitchFamily="18" charset="-127"/>
              </a:rPr>
              <a:t>채널 형성</a:t>
            </a:r>
            <a:endParaRPr lang="ko-KR" altLang="en-US" sz="2000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399985" y="3140968"/>
            <a:ext cx="2521635" cy="23762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013515" y="3140968"/>
            <a:ext cx="2521635" cy="23762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21226" y="3853367"/>
            <a:ext cx="252028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latin typeface="HY헤드라인M" pitchFamily="18" charset="-127"/>
                <a:ea typeface="HY헤드라인M" pitchFamily="18" charset="-127"/>
              </a:rPr>
              <a:t>글로벌 신약개발 </a:t>
            </a:r>
            <a:endParaRPr lang="en-US" altLang="ko-KR" sz="2000" b="1" dirty="0" smtClean="0"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latin typeface="HY헤드라인M" pitchFamily="18" charset="-127"/>
                <a:ea typeface="HY헤드라인M" pitchFamily="18" charset="-127"/>
              </a:rPr>
              <a:t>성공모델구축</a:t>
            </a:r>
            <a:endParaRPr lang="ko-KR" altLang="en-US" sz="2000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34524" y="3861048"/>
            <a:ext cx="2469747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latin typeface="HY헤드라인M" pitchFamily="18" charset="-127"/>
                <a:ea typeface="HY헤드라인M" pitchFamily="18" charset="-127"/>
              </a:rPr>
              <a:t>신약개발</a:t>
            </a:r>
            <a:r>
              <a:rPr lang="en-US" altLang="ko-KR" sz="2000" b="1" dirty="0" smtClean="0">
                <a:latin typeface="HY헤드라인M" pitchFamily="18" charset="-127"/>
                <a:ea typeface="HY헤드라인M" pitchFamily="18" charset="-127"/>
              </a:rPr>
              <a:t/>
            </a:r>
            <a:br>
              <a:rPr lang="en-US" altLang="ko-KR" sz="2000" b="1" dirty="0" smtClean="0">
                <a:latin typeface="HY헤드라인M" pitchFamily="18" charset="-127"/>
                <a:ea typeface="HY헤드라인M" pitchFamily="18" charset="-127"/>
              </a:rPr>
            </a:br>
            <a:r>
              <a:rPr lang="ko-KR" altLang="en-US" sz="2000" b="1" dirty="0" smtClean="0">
                <a:latin typeface="HY헤드라인M" pitchFamily="18" charset="-127"/>
                <a:ea typeface="HY헤드라인M" pitchFamily="18" charset="-127"/>
              </a:rPr>
              <a:t>전문가 집단 형성</a:t>
            </a:r>
            <a:endParaRPr lang="ko-KR" altLang="en-US" sz="2000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8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rPr>
              <a:t>사업 비전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7"/>
          <p:cNvGrpSpPr>
            <a:grpSpLocks/>
          </p:cNvGrpSpPr>
          <p:nvPr/>
        </p:nvGrpSpPr>
        <p:grpSpPr bwMode="auto">
          <a:xfrm>
            <a:off x="1691679" y="2325692"/>
            <a:ext cx="5256585" cy="3695596"/>
            <a:chOff x="2556162" y="2407408"/>
            <a:chExt cx="4552810" cy="4108487"/>
          </a:xfrm>
          <a:solidFill>
            <a:schemeClr val="accent6">
              <a:lumMod val="75000"/>
              <a:alpha val="46000"/>
            </a:schemeClr>
          </a:solidFill>
        </p:grpSpPr>
        <p:sp>
          <p:nvSpPr>
            <p:cNvPr id="14" name="직사각형 13"/>
            <p:cNvSpPr/>
            <p:nvPr/>
          </p:nvSpPr>
          <p:spPr>
            <a:xfrm>
              <a:off x="2557751" y="2407408"/>
              <a:ext cx="4549634" cy="410848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lang="ko-KR" altLang="en-US" sz="220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Arial Unicode MS" pitchFamily="50" charset="-127"/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rot="5400000">
              <a:off x="5053936" y="4460858"/>
              <a:ext cx="4108486" cy="1587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rot="5400000">
              <a:off x="502713" y="4460858"/>
              <a:ext cx="4108486" cy="1588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graphicFrame>
        <p:nvGraphicFramePr>
          <p:cNvPr id="19" name="표 18"/>
          <p:cNvGraphicFramePr>
            <a:graphicFrameLocks noGrp="1"/>
          </p:cNvGraphicFramePr>
          <p:nvPr/>
        </p:nvGraphicFramePr>
        <p:xfrm>
          <a:off x="366848" y="1317151"/>
          <a:ext cx="8501760" cy="970339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964792"/>
                <a:gridCol w="924488"/>
                <a:gridCol w="944640"/>
                <a:gridCol w="944640"/>
                <a:gridCol w="944640"/>
                <a:gridCol w="944640"/>
                <a:gridCol w="944640"/>
                <a:gridCol w="944640"/>
                <a:gridCol w="944640"/>
              </a:tblGrid>
              <a:tr h="290046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400" b="1" dirty="0" smtClean="0"/>
                        <a:t>개발단계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/>
                        <a:t>연구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err="1" smtClean="0"/>
                        <a:t>비임상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/>
                        <a:t>임상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 marL="80707" marR="80707" marT="43409" marB="43409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 marL="80707" marR="80707" marT="43409" marB="43409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 marL="80707" marR="80707" marT="43409" marB="43409"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FDA </a:t>
                      </a:r>
                      <a:r>
                        <a:rPr lang="ko-KR" altLang="en-US" sz="1400" b="1" dirty="0" smtClean="0"/>
                        <a:t>리뷰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/>
                        <a:t>시장진입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</a:tr>
              <a:tr h="29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1</a:t>
                      </a:r>
                      <a:r>
                        <a:rPr lang="ko-KR" altLang="en-US" sz="1400" b="1" dirty="0" smtClean="0"/>
                        <a:t>상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2</a:t>
                      </a:r>
                      <a:r>
                        <a:rPr lang="ko-KR" altLang="en-US" sz="1400" b="1" dirty="0" smtClean="0"/>
                        <a:t>상</a:t>
                      </a:r>
                      <a:r>
                        <a:rPr lang="en-US" altLang="ko-KR" sz="1400" b="1" dirty="0" smtClean="0"/>
                        <a:t>a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2</a:t>
                      </a:r>
                      <a:r>
                        <a:rPr lang="ko-KR" altLang="en-US" sz="1400" b="1" dirty="0" smtClean="0"/>
                        <a:t>상</a:t>
                      </a:r>
                      <a:r>
                        <a:rPr lang="en-US" altLang="ko-KR" sz="1400" b="1" dirty="0" smtClean="0"/>
                        <a:t>b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3</a:t>
                      </a:r>
                      <a:r>
                        <a:rPr lang="ko-KR" altLang="en-US" sz="1400" b="1" dirty="0" smtClean="0"/>
                        <a:t>상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6998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b="1" dirty="0" smtClean="0"/>
                        <a:t>개발비용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5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5~10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5~10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10~15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15~25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40~100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5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100s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0707" marR="80707" marT="43409" marB="43409" anchor="ctr"/>
                </a:tc>
              </a:tr>
            </a:tbl>
          </a:graphicData>
        </a:graphic>
      </p:graphicFrame>
      <p:sp>
        <p:nvSpPr>
          <p:cNvPr id="21" name="오른쪽 화살표 20"/>
          <p:cNvSpPr/>
          <p:nvPr/>
        </p:nvSpPr>
        <p:spPr bwMode="auto">
          <a:xfrm>
            <a:off x="1321299" y="2708920"/>
            <a:ext cx="1870554" cy="453683"/>
          </a:xfrm>
          <a:prstGeom prst="rightArrow">
            <a:avLst>
              <a:gd name="adj1" fmla="val 63043"/>
              <a:gd name="adj2" fmla="val 5000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ko-KR" altLang="en-US" sz="22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  <a:cs typeface="Arial Unicode MS" pitchFamily="50" charset="-127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251520" y="2771922"/>
            <a:ext cx="9973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latinLnBrk="0"/>
            <a:r>
              <a:rPr lang="en-US" altLang="ko-KR" sz="1400" b="1" dirty="0">
                <a:latin typeface="HY헤드라인M" pitchFamily="18" charset="-127"/>
                <a:ea typeface="HY헤드라인M" pitchFamily="18" charset="-127"/>
                <a:cs typeface="Arial Unicode MS" pitchFamily="50" charset="-127"/>
              </a:rPr>
              <a:t>Academia </a:t>
            </a:r>
            <a:endParaRPr lang="ko-KR" altLang="en-US" sz="1400" b="1" dirty="0">
              <a:latin typeface="HY헤드라인M" pitchFamily="18" charset="-127"/>
              <a:ea typeface="HY헤드라인M" pitchFamily="18" charset="-127"/>
              <a:cs typeface="Arial Unicode MS" pitchFamily="50" charset="-127"/>
            </a:endParaRPr>
          </a:p>
        </p:txBody>
      </p:sp>
      <p:sp>
        <p:nvSpPr>
          <p:cNvPr id="24" name="오른쪽 화살표 23"/>
          <p:cNvSpPr/>
          <p:nvPr/>
        </p:nvSpPr>
        <p:spPr bwMode="auto">
          <a:xfrm>
            <a:off x="2195736" y="4231246"/>
            <a:ext cx="3744416" cy="453684"/>
          </a:xfrm>
          <a:prstGeom prst="rightArrow">
            <a:avLst>
              <a:gd name="adj1" fmla="val 63043"/>
              <a:gd name="adj2" fmla="val 5000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ko-KR" altLang="en-US" sz="22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  <a:cs typeface="Arial Unicode MS" pitchFamily="50" charset="-127"/>
            </a:endParaRPr>
          </a:p>
        </p:txBody>
      </p:sp>
      <p:sp>
        <p:nvSpPr>
          <p:cNvPr id="25" name="TextBox 7"/>
          <p:cNvSpPr txBox="1">
            <a:spLocks noChangeArrowheads="1"/>
          </p:cNvSpPr>
          <p:nvPr/>
        </p:nvSpPr>
        <p:spPr bwMode="auto">
          <a:xfrm>
            <a:off x="1043608" y="4212082"/>
            <a:ext cx="11570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/>
            <a:r>
              <a:rPr lang="en-US" altLang="ko-KR" sz="1400" b="1" dirty="0">
                <a:latin typeface="HY헤드라인M" pitchFamily="18" charset="-127"/>
                <a:ea typeface="HY헤드라인M" pitchFamily="18" charset="-127"/>
                <a:cs typeface="Arial Unicode MS" pitchFamily="50" charset="-127"/>
              </a:rPr>
              <a:t>Domestic </a:t>
            </a:r>
            <a:r>
              <a:rPr lang="en-US" altLang="ko-KR" sz="1400" b="1" dirty="0" err="1">
                <a:latin typeface="HY헤드라인M" pitchFamily="18" charset="-127"/>
                <a:ea typeface="HY헤드라인M" pitchFamily="18" charset="-127"/>
                <a:cs typeface="Arial Unicode MS" pitchFamily="50" charset="-127"/>
              </a:rPr>
              <a:t>Pharma</a:t>
            </a:r>
            <a:endParaRPr lang="ko-KR" altLang="en-US" sz="1400" b="1" dirty="0">
              <a:latin typeface="HY헤드라인M" pitchFamily="18" charset="-127"/>
              <a:ea typeface="HY헤드라인M" pitchFamily="18" charset="-127"/>
              <a:cs typeface="Arial Unicode MS" pitchFamily="50" charset="-127"/>
            </a:endParaRPr>
          </a:p>
        </p:txBody>
      </p:sp>
      <p:sp>
        <p:nvSpPr>
          <p:cNvPr id="27" name="오른쪽 화살표 26"/>
          <p:cNvSpPr/>
          <p:nvPr/>
        </p:nvSpPr>
        <p:spPr bwMode="auto">
          <a:xfrm>
            <a:off x="3191853" y="5076178"/>
            <a:ext cx="5676118" cy="453684"/>
          </a:xfrm>
          <a:prstGeom prst="rightArrow">
            <a:avLst>
              <a:gd name="adj1" fmla="val 63043"/>
              <a:gd name="adj2" fmla="val 5000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ko-KR" altLang="en-US" sz="22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  <a:cs typeface="Arial Unicode MS" pitchFamily="50" charset="-127"/>
            </a:endParaRPr>
          </a:p>
        </p:txBody>
      </p:sp>
      <p:sp>
        <p:nvSpPr>
          <p:cNvPr id="28" name="TextBox 8"/>
          <p:cNvSpPr txBox="1">
            <a:spLocks noChangeArrowheads="1"/>
          </p:cNvSpPr>
          <p:nvPr/>
        </p:nvSpPr>
        <p:spPr bwMode="auto">
          <a:xfrm>
            <a:off x="2339752" y="5145121"/>
            <a:ext cx="8817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/>
            <a:r>
              <a:rPr lang="en-US" altLang="ko-KR" sz="1400" b="1" dirty="0">
                <a:latin typeface="HY헤드라인M" pitchFamily="18" charset="-127"/>
                <a:ea typeface="HY헤드라인M" pitchFamily="18" charset="-127"/>
                <a:cs typeface="Arial Unicode MS" pitchFamily="50" charset="-127"/>
              </a:rPr>
              <a:t>MNC</a:t>
            </a:r>
            <a:endParaRPr lang="ko-KR" altLang="en-US" sz="1400" b="1" dirty="0">
              <a:latin typeface="HY헤드라인M" pitchFamily="18" charset="-127"/>
              <a:ea typeface="HY헤드라인M" pitchFamily="18" charset="-127"/>
              <a:cs typeface="Arial Unicode MS" pitchFamily="50" charset="-127"/>
            </a:endParaRPr>
          </a:p>
        </p:txBody>
      </p:sp>
      <p:sp>
        <p:nvSpPr>
          <p:cNvPr id="30" name="오른쪽 화살표 29"/>
          <p:cNvSpPr/>
          <p:nvPr/>
        </p:nvSpPr>
        <p:spPr bwMode="auto">
          <a:xfrm>
            <a:off x="1331640" y="3436914"/>
            <a:ext cx="3672408" cy="453682"/>
          </a:xfrm>
          <a:prstGeom prst="rightArrow">
            <a:avLst>
              <a:gd name="adj1" fmla="val 63043"/>
              <a:gd name="adj2" fmla="val 5000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ko-KR" altLang="en-US" sz="22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  <a:cs typeface="Arial Unicode MS" pitchFamily="50" charset="-127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251520" y="3419994"/>
            <a:ext cx="10841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/>
            <a:r>
              <a:rPr lang="en-US" altLang="ko-KR" sz="1400" b="1" dirty="0" smtClean="0">
                <a:latin typeface="HY헤드라인M" pitchFamily="18" charset="-127"/>
                <a:ea typeface="HY헤드라인M" pitchFamily="18" charset="-127"/>
                <a:cs typeface="Arial Unicode MS" pitchFamily="50" charset="-127"/>
              </a:rPr>
              <a:t>BIO Venture</a:t>
            </a:r>
            <a:endParaRPr lang="ko-KR" altLang="en-US" sz="1400" b="1" dirty="0">
              <a:latin typeface="HY헤드라인M" pitchFamily="18" charset="-127"/>
              <a:ea typeface="HY헤드라인M" pitchFamily="18" charset="-127"/>
              <a:cs typeface="Arial Unicode MS" pitchFamily="50" charset="-127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1691680" y="6053226"/>
            <a:ext cx="5256584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latinLnBrk="0"/>
            <a:r>
              <a:rPr lang="en-US" altLang="ko-KR" sz="2000" b="1" dirty="0" smtClean="0">
                <a:latin typeface="HY헤드라인M" pitchFamily="18" charset="-127"/>
                <a:ea typeface="HY헤드라인M" pitchFamily="18" charset="-127"/>
                <a:cs typeface="Arial Unicode MS" pitchFamily="50" charset="-127"/>
              </a:rPr>
              <a:t>KDDF</a:t>
            </a:r>
            <a:endParaRPr lang="ko-KR" altLang="en-US" sz="2000" b="1" dirty="0">
              <a:latin typeface="HY헤드라인M" pitchFamily="18" charset="-127"/>
              <a:ea typeface="HY헤드라인M" pitchFamily="18" charset="-127"/>
              <a:cs typeface="Arial Unicode MS" pitchFamily="50" charset="-127"/>
            </a:endParaRPr>
          </a:p>
        </p:txBody>
      </p:sp>
      <p:sp>
        <p:nvSpPr>
          <p:cNvPr id="39" name="TextBox 6"/>
          <p:cNvSpPr txBox="1">
            <a:spLocks noChangeArrowheads="1"/>
          </p:cNvSpPr>
          <p:nvPr/>
        </p:nvSpPr>
        <p:spPr bwMode="auto">
          <a:xfrm>
            <a:off x="7884368" y="1052736"/>
            <a:ext cx="9973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latinLnBrk="0"/>
            <a:r>
              <a:rPr lang="en-US" altLang="ko-KR" sz="1200" dirty="0" smtClean="0">
                <a:latin typeface="HY헤드라인M" pitchFamily="18" charset="-127"/>
                <a:ea typeface="HY헤드라인M" pitchFamily="18" charset="-127"/>
                <a:cs typeface="Arial Unicode MS" pitchFamily="50" charset="-127"/>
              </a:rPr>
              <a:t>(mm$)</a:t>
            </a:r>
            <a:endParaRPr lang="ko-KR" altLang="en-US" sz="1200" dirty="0">
              <a:latin typeface="HY헤드라인M" pitchFamily="18" charset="-127"/>
              <a:ea typeface="HY헤드라인M" pitchFamily="18" charset="-127"/>
              <a:cs typeface="Arial Unicode MS" pitchFamily="50" charset="-127"/>
            </a:endParaRPr>
          </a:p>
        </p:txBody>
      </p:sp>
      <p:sp>
        <p:nvSpPr>
          <p:cNvPr id="40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R&amp;D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타원 54"/>
          <p:cNvSpPr/>
          <p:nvPr/>
        </p:nvSpPr>
        <p:spPr>
          <a:xfrm>
            <a:off x="2195736" y="1124744"/>
            <a:ext cx="5688632" cy="540060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Project Incubation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cxnSp>
        <p:nvCxnSpPr>
          <p:cNvPr id="23" name="직선 화살표 연결선 22"/>
          <p:cNvCxnSpPr>
            <a:stCxn id="33" idx="3"/>
          </p:cNvCxnSpPr>
          <p:nvPr/>
        </p:nvCxnSpPr>
        <p:spPr>
          <a:xfrm>
            <a:off x="5643891" y="4254781"/>
            <a:ext cx="1427787" cy="1508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모서리가 둥근 직사각형 25"/>
          <p:cNvSpPr/>
          <p:nvPr/>
        </p:nvSpPr>
        <p:spPr>
          <a:xfrm>
            <a:off x="3203848" y="2929420"/>
            <a:ext cx="1143350" cy="643596"/>
          </a:xfrm>
          <a:prstGeom prst="roundRect">
            <a:avLst/>
          </a:prstGeom>
          <a:solidFill>
            <a:schemeClr val="tx2">
              <a:lumMod val="85000"/>
              <a:alpha val="4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/>
            <a:endParaRPr lang="ko-KR" altLang="en-US" b="1">
              <a:solidFill>
                <a:srgbClr val="DDDDDD"/>
              </a:solidFill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4366399" y="5255597"/>
            <a:ext cx="1357728" cy="712931"/>
          </a:xfrm>
          <a:prstGeom prst="roundRect">
            <a:avLst/>
          </a:prstGeom>
          <a:solidFill>
            <a:schemeClr val="tx2">
              <a:lumMod val="85000"/>
              <a:alpha val="5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/>
            <a:endParaRPr lang="ko-KR" altLang="en-US" b="1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5858269" y="2928252"/>
            <a:ext cx="1141949" cy="572756"/>
          </a:xfrm>
          <a:prstGeom prst="roundRect">
            <a:avLst/>
          </a:prstGeom>
          <a:solidFill>
            <a:schemeClr val="tx2">
              <a:lumMod val="85000"/>
              <a:alpha val="4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/>
            <a:endParaRPr lang="ko-KR" altLang="en-US" b="1">
              <a:solidFill>
                <a:srgbClr val="DDDDDD"/>
              </a:solidFill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572001" y="4040751"/>
            <a:ext cx="1071890" cy="4280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/>
            <a:endParaRPr lang="ko-KR" altLang="en-US" b="1">
              <a:solidFill>
                <a:srgbClr val="DDDDDD"/>
              </a:solidFill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35" name="TextBox 15"/>
          <p:cNvSpPr txBox="1">
            <a:spLocks noChangeArrowheads="1"/>
          </p:cNvSpPr>
          <p:nvPr/>
        </p:nvSpPr>
        <p:spPr bwMode="auto">
          <a:xfrm>
            <a:off x="3214272" y="2977796"/>
            <a:ext cx="1141704" cy="52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Basic</a:t>
            </a:r>
            <a:r>
              <a:rPr lang="ko-KR" altLang="en-US" sz="14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Scientists</a:t>
            </a:r>
            <a:endParaRPr lang="ko-KR" altLang="en-US" sz="14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36" name="TextBox 16"/>
          <p:cNvSpPr txBox="1">
            <a:spLocks noChangeArrowheads="1"/>
          </p:cNvSpPr>
          <p:nvPr/>
        </p:nvSpPr>
        <p:spPr bwMode="auto">
          <a:xfrm>
            <a:off x="5868144" y="2924944"/>
            <a:ext cx="1152128" cy="52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Preclinical Scientists</a:t>
            </a:r>
            <a:endParaRPr lang="ko-KR" altLang="en-US" sz="14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37" name="TextBox 17"/>
          <p:cNvSpPr txBox="1">
            <a:spLocks noChangeArrowheads="1"/>
          </p:cNvSpPr>
          <p:nvPr/>
        </p:nvSpPr>
        <p:spPr bwMode="auto">
          <a:xfrm>
            <a:off x="4400880" y="5326438"/>
            <a:ext cx="1323248" cy="52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Clinical Investigators</a:t>
            </a:r>
            <a:endParaRPr lang="ko-KR" altLang="en-US" sz="14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38" name="TextBox 18"/>
          <p:cNvSpPr txBox="1">
            <a:spLocks noChangeArrowheads="1"/>
          </p:cNvSpPr>
          <p:nvPr/>
        </p:nvSpPr>
        <p:spPr bwMode="auto">
          <a:xfrm>
            <a:off x="4656071" y="4033215"/>
            <a:ext cx="1000432" cy="446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r>
              <a:rPr lang="en-US" altLang="ko-KR" sz="22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KDDF</a:t>
            </a:r>
            <a:endParaRPr lang="ko-KR" altLang="en-US" sz="2200" b="1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539552" y="2276872"/>
            <a:ext cx="2448272" cy="3744416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/>
            <a:endParaRPr lang="ko-KR" altLang="en-US">
              <a:solidFill>
                <a:srgbClr val="DDDDDD"/>
              </a:solidFill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7092280" y="3789040"/>
            <a:ext cx="1835526" cy="786786"/>
          </a:xfrm>
          <a:prstGeom prst="roundRect">
            <a:avLst/>
          </a:prstGeom>
          <a:solidFill>
            <a:srgbClr val="FFC000">
              <a:alpha val="4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/>
            <a:endParaRPr lang="ko-KR" altLang="en-US" b="1">
              <a:solidFill>
                <a:srgbClr val="DDDDDD"/>
              </a:solidFill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41" name="TextBox 22"/>
          <p:cNvSpPr txBox="1">
            <a:spLocks noChangeArrowheads="1"/>
          </p:cNvSpPr>
          <p:nvPr/>
        </p:nvSpPr>
        <p:spPr bwMode="auto">
          <a:xfrm>
            <a:off x="7164288" y="3890222"/>
            <a:ext cx="1713491" cy="584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r>
              <a:rPr lang="en-US" altLang="ko-KR" sz="1600" b="1" dirty="0"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Pharmaceutical Company</a:t>
            </a:r>
            <a:endParaRPr lang="ko-KR" altLang="en-US" sz="1600" b="1" dirty="0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42" name="TextBox 23"/>
          <p:cNvSpPr txBox="1">
            <a:spLocks noChangeArrowheads="1"/>
          </p:cNvSpPr>
          <p:nvPr/>
        </p:nvSpPr>
        <p:spPr bwMode="auto">
          <a:xfrm>
            <a:off x="683568" y="1700808"/>
            <a:ext cx="2088232" cy="369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31" tIns="45716" rIns="91431" bIns="45716">
            <a:spAutoFit/>
          </a:bodyPr>
          <a:lstStyle/>
          <a:p>
            <a:pPr algn="ctr"/>
            <a:r>
              <a:rPr lang="ko-KR" altLang="en-US" dirty="0" smtClean="0"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국가 인프라</a:t>
            </a:r>
            <a:endParaRPr lang="ko-KR" altLang="en-US" dirty="0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993" y="3777878"/>
            <a:ext cx="1486471" cy="358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26" y="4754860"/>
            <a:ext cx="1899383" cy="34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373216"/>
            <a:ext cx="1914866" cy="37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6376" y="3084066"/>
            <a:ext cx="936104" cy="34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781050" y="4149080"/>
            <a:ext cx="1504950" cy="342528"/>
          </a:xfrm>
          <a:prstGeom prst="rect">
            <a:avLst/>
          </a:prstGeom>
        </p:spPr>
      </p:pic>
      <p:pic>
        <p:nvPicPr>
          <p:cNvPr id="48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6375" y="2732870"/>
            <a:ext cx="1899385" cy="353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9" name="직선 화살표 연결선 48"/>
          <p:cNvCxnSpPr/>
          <p:nvPr/>
        </p:nvCxnSpPr>
        <p:spPr>
          <a:xfrm rot="16200000" flipH="1">
            <a:off x="3321483" y="4075649"/>
            <a:ext cx="1572064" cy="64313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/>
          <p:nvPr/>
        </p:nvCxnSpPr>
        <p:spPr>
          <a:xfrm>
            <a:off x="4391250" y="3183125"/>
            <a:ext cx="1429188" cy="1507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 rot="5400000">
            <a:off x="5251195" y="4075959"/>
            <a:ext cx="1642905" cy="57167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화살표 연결선 51"/>
          <p:cNvCxnSpPr/>
          <p:nvPr/>
        </p:nvCxnSpPr>
        <p:spPr>
          <a:xfrm>
            <a:off x="3131840" y="4263824"/>
            <a:ext cx="1427787" cy="1508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2"/>
          <p:cNvSpPr txBox="1">
            <a:spLocks noChangeArrowheads="1"/>
          </p:cNvSpPr>
          <p:nvPr/>
        </p:nvSpPr>
        <p:spPr bwMode="auto">
          <a:xfrm>
            <a:off x="4427984" y="1700808"/>
            <a:ext cx="1368152" cy="33854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31" tIns="45716" rIns="91431" bIns="45716">
            <a:spAutoFit/>
          </a:bodyPr>
          <a:lstStyle/>
          <a:p>
            <a:pPr algn="ctr"/>
            <a:r>
              <a:rPr lang="en-US" altLang="ko-KR" sz="1600" b="1" dirty="0" smtClean="0"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SAB / MAB</a:t>
            </a:r>
            <a:endParaRPr lang="ko-KR" altLang="en-US" sz="1600" b="1" dirty="0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cxnSp>
        <p:nvCxnSpPr>
          <p:cNvPr id="34" name="꺾인 연결선 33"/>
          <p:cNvCxnSpPr>
            <a:stCxn id="27" idx="2"/>
            <a:endCxn id="26" idx="0"/>
          </p:cNvCxnSpPr>
          <p:nvPr/>
        </p:nvCxnSpPr>
        <p:spPr>
          <a:xfrm rot="5400000">
            <a:off x="3998759" y="1816119"/>
            <a:ext cx="890066" cy="133653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꺾인 연결선 53"/>
          <p:cNvCxnSpPr>
            <a:stCxn id="27" idx="2"/>
            <a:endCxn id="32" idx="0"/>
          </p:cNvCxnSpPr>
          <p:nvPr/>
        </p:nvCxnSpPr>
        <p:spPr>
          <a:xfrm rot="16200000" flipH="1">
            <a:off x="5326203" y="1825211"/>
            <a:ext cx="888898" cy="131718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611560" y="1124744"/>
            <a:ext cx="5688632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평가위원 </a:t>
            </a:r>
            <a:r>
              <a:rPr lang="en-US" altLang="ko-KR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workshop</a:t>
            </a:r>
            <a:endParaRPr lang="ko-KR" altLang="en-US" b="1" u="sng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11560" y="3789040"/>
            <a:ext cx="8208912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사업단 운영 과제 평가 </a:t>
            </a:r>
            <a:r>
              <a:rPr lang="en-US" altLang="ko-KR" b="1" u="sng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workshop</a:t>
            </a:r>
            <a:endParaRPr lang="ko-KR" altLang="en-US" b="1" u="sng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187624" y="1700808"/>
            <a:ext cx="6984776" cy="1800200"/>
          </a:xfrm>
          <a:prstGeom prst="roundRect">
            <a:avLst>
              <a:gd name="adj" fmla="val 6183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개최일정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연간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회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참석대상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신약개발 단계별 전문가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개최목적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평가툴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개발 및 개선 작업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과제 선정평가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마일스톤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평가로 분리 진행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187624" y="4437112"/>
            <a:ext cx="6984776" cy="1800200"/>
          </a:xfrm>
          <a:prstGeom prst="roundRect">
            <a:avLst>
              <a:gd name="adj" fmla="val 6183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개최일정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연간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회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(8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월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2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월 중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참석대상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과제책임자 및 연구원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평가위원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투심위원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등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○ 개최목적 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과제 진행 점검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과제 애로사항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,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지원요구 사항 논의 및 해결책 마련 등</a:t>
            </a:r>
            <a:endParaRPr lang="en-US" altLang="ko-KR" sz="16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제목 1"/>
          <p:cNvSpPr txBox="1">
            <a:spLocks/>
          </p:cNvSpPr>
          <p:nvPr/>
        </p:nvSpPr>
        <p:spPr>
          <a:xfrm>
            <a:off x="323528" y="260648"/>
            <a:ext cx="79208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People</a:t>
            </a:r>
            <a:r>
              <a:rPr kumimoji="0" lang="en-US" altLang="ko-KR" sz="3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Development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Crane</Template>
  <TotalTime>4256</TotalTime>
  <Words>1208</Words>
  <Application>Microsoft Office PowerPoint</Application>
  <PresentationFormat>화면 슬라이드 쇼(4:3)</PresentationFormat>
  <Paragraphs>346</Paragraphs>
  <Slides>32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32</vt:i4>
      </vt:variant>
    </vt:vector>
  </HeadingPairs>
  <TitlesOfParts>
    <vt:vector size="33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RFP 개정 현황</vt:lpstr>
      <vt:lpstr>RFP 개정 현황</vt:lpstr>
      <vt:lpstr>PowerPoint 프레젠테이션</vt:lpstr>
      <vt:lpstr>신규 과제 선정_과정</vt:lpstr>
      <vt:lpstr>신규 과제 선정_과정</vt:lpstr>
      <vt:lpstr>신규 과제 선정_소요기간</vt:lpstr>
      <vt:lpstr>PowerPoint 프레젠테이션</vt:lpstr>
      <vt:lpstr>과제현황_기관별 분류 (2012.7월 현재)</vt:lpstr>
      <vt:lpstr>과제현황_물질별 분류 (2012.7월 현재)</vt:lpstr>
      <vt:lpstr>과제현황_질환별 분류 (2012.7월 현재)</vt:lpstr>
      <vt:lpstr>과제현황_질환별 분류 (2012.7월 현재)</vt:lpstr>
      <vt:lpstr>2012년 과제 접수 일정</vt:lpstr>
      <vt:lpstr>BALANCE BETWEEN RIGHT SCIENCE AND RIGHT TIMING…….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JU</dc:creator>
  <cp:lastModifiedBy>신정숙</cp:lastModifiedBy>
  <cp:revision>372</cp:revision>
  <dcterms:created xsi:type="dcterms:W3CDTF">2011-11-06T15:02:42Z</dcterms:created>
  <dcterms:modified xsi:type="dcterms:W3CDTF">2012-08-16T08:08:46Z</dcterms:modified>
</cp:coreProperties>
</file>