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4" r:id="rId18"/>
    <p:sldId id="273" r:id="rId19"/>
  </p:sldIdLst>
  <p:sldSz cx="7772400" cy="10058400"/>
  <p:notesSz cx="7102475" cy="9388475"/>
  <p:defaultTextStyle>
    <a:defPPr>
      <a:defRPr lang="en-US"/>
    </a:defPPr>
    <a:lvl1pPr marL="0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056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109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7166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6219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5276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4329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3385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2438" algn="l" defTabSz="10181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6" y="2286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E1F8198F-ED36-4560-951B-F3D37D3F2F6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0750" y="704850"/>
            <a:ext cx="272097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E3C151AB-6BC6-454C-996D-A11678893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79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59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38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516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96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76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155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035" algn="l" defTabSz="9137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148F5-1088-4DBE-8504-07A0F1D4823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32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5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4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3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2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05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1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1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2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52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43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33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24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8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8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056" indent="0">
              <a:buNone/>
              <a:defRPr sz="2200" b="1"/>
            </a:lvl2pPr>
            <a:lvl3pPr marL="1018109" indent="0">
              <a:buNone/>
              <a:defRPr sz="2000" b="1"/>
            </a:lvl3pPr>
            <a:lvl4pPr marL="1527166" indent="0">
              <a:buNone/>
              <a:defRPr sz="1800" b="1"/>
            </a:lvl4pPr>
            <a:lvl5pPr marL="2036219" indent="0">
              <a:buNone/>
              <a:defRPr sz="1800" b="1"/>
            </a:lvl5pPr>
            <a:lvl6pPr marL="2545276" indent="0">
              <a:buNone/>
              <a:defRPr sz="1800" b="1"/>
            </a:lvl6pPr>
            <a:lvl7pPr marL="3054329" indent="0">
              <a:buNone/>
              <a:defRPr sz="1800" b="1"/>
            </a:lvl7pPr>
            <a:lvl8pPr marL="3563385" indent="0">
              <a:buNone/>
              <a:defRPr sz="1800" b="1"/>
            </a:lvl8pPr>
            <a:lvl9pPr marL="407243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056" indent="0">
              <a:buNone/>
              <a:defRPr sz="2200" b="1"/>
            </a:lvl2pPr>
            <a:lvl3pPr marL="1018109" indent="0">
              <a:buNone/>
              <a:defRPr sz="2000" b="1"/>
            </a:lvl3pPr>
            <a:lvl4pPr marL="1527166" indent="0">
              <a:buNone/>
              <a:defRPr sz="1800" b="1"/>
            </a:lvl4pPr>
            <a:lvl5pPr marL="2036219" indent="0">
              <a:buNone/>
              <a:defRPr sz="1800" b="1"/>
            </a:lvl5pPr>
            <a:lvl6pPr marL="2545276" indent="0">
              <a:buNone/>
              <a:defRPr sz="1800" b="1"/>
            </a:lvl6pPr>
            <a:lvl7pPr marL="3054329" indent="0">
              <a:buNone/>
              <a:defRPr sz="1800" b="1"/>
            </a:lvl7pPr>
            <a:lvl8pPr marL="3563385" indent="0">
              <a:buNone/>
              <a:defRPr sz="1800" b="1"/>
            </a:lvl8pPr>
            <a:lvl9pPr marL="407243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4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7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4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056" indent="0">
              <a:buNone/>
              <a:defRPr sz="1300"/>
            </a:lvl2pPr>
            <a:lvl3pPr marL="1018109" indent="0">
              <a:buNone/>
              <a:defRPr sz="1100"/>
            </a:lvl3pPr>
            <a:lvl4pPr marL="1527166" indent="0">
              <a:buNone/>
              <a:defRPr sz="1000"/>
            </a:lvl4pPr>
            <a:lvl5pPr marL="2036219" indent="0">
              <a:buNone/>
              <a:defRPr sz="1000"/>
            </a:lvl5pPr>
            <a:lvl6pPr marL="2545276" indent="0">
              <a:buNone/>
              <a:defRPr sz="1000"/>
            </a:lvl6pPr>
            <a:lvl7pPr marL="3054329" indent="0">
              <a:buNone/>
              <a:defRPr sz="1000"/>
            </a:lvl7pPr>
            <a:lvl8pPr marL="3563385" indent="0">
              <a:buNone/>
              <a:defRPr sz="1000"/>
            </a:lvl8pPr>
            <a:lvl9pPr marL="407243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6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056" indent="0">
              <a:buNone/>
              <a:defRPr sz="3100"/>
            </a:lvl2pPr>
            <a:lvl3pPr marL="1018109" indent="0">
              <a:buNone/>
              <a:defRPr sz="2700"/>
            </a:lvl3pPr>
            <a:lvl4pPr marL="1527166" indent="0">
              <a:buNone/>
              <a:defRPr sz="2200"/>
            </a:lvl4pPr>
            <a:lvl5pPr marL="2036219" indent="0">
              <a:buNone/>
              <a:defRPr sz="2200"/>
            </a:lvl5pPr>
            <a:lvl6pPr marL="2545276" indent="0">
              <a:buNone/>
              <a:defRPr sz="2200"/>
            </a:lvl6pPr>
            <a:lvl7pPr marL="3054329" indent="0">
              <a:buNone/>
              <a:defRPr sz="2200"/>
            </a:lvl7pPr>
            <a:lvl8pPr marL="3563385" indent="0">
              <a:buNone/>
              <a:defRPr sz="2200"/>
            </a:lvl8pPr>
            <a:lvl9pPr marL="407243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102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056" indent="0">
              <a:buNone/>
              <a:defRPr sz="1300"/>
            </a:lvl2pPr>
            <a:lvl3pPr marL="1018109" indent="0">
              <a:buNone/>
              <a:defRPr sz="1100"/>
            </a:lvl3pPr>
            <a:lvl4pPr marL="1527166" indent="0">
              <a:buNone/>
              <a:defRPr sz="1000"/>
            </a:lvl4pPr>
            <a:lvl5pPr marL="2036219" indent="0">
              <a:buNone/>
              <a:defRPr sz="1000"/>
            </a:lvl5pPr>
            <a:lvl6pPr marL="2545276" indent="0">
              <a:buNone/>
              <a:defRPr sz="1000"/>
            </a:lvl6pPr>
            <a:lvl7pPr marL="3054329" indent="0">
              <a:buNone/>
              <a:defRPr sz="1000"/>
            </a:lvl7pPr>
            <a:lvl8pPr marL="3563385" indent="0">
              <a:buNone/>
              <a:defRPr sz="1000"/>
            </a:lvl8pPr>
            <a:lvl9pPr marL="407243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11" tIns="50906" rIns="101811" bIns="509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8"/>
            <a:ext cx="6995160" cy="6638079"/>
          </a:xfrm>
          <a:prstGeom prst="rect">
            <a:avLst/>
          </a:prstGeom>
        </p:spPr>
        <p:txBody>
          <a:bodyPr vert="horz" lIns="101811" tIns="50906" rIns="101811" bIns="509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11" tIns="50906" rIns="101811" bIns="5090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B0426-25E0-4CE1-8086-E908E6101F72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11" tIns="50906" rIns="101811" bIns="5090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11" tIns="50906" rIns="101811" bIns="5090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D211D-866C-4C11-9506-EFB259DE4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109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791" indent="-381791" algn="l" defTabSz="1018109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213" indent="-318158" algn="l" defTabSz="1018109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2638" indent="-254527" algn="l" defTabSz="101810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2" indent="-254527" algn="l" defTabSz="1018109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0747" indent="-254527" algn="l" defTabSz="1018109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9802" indent="-254527" algn="l" defTabSz="10181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8858" indent="-254527" algn="l" defTabSz="10181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912" indent="-254527" algn="l" defTabSz="10181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6965" indent="-254527" algn="l" defTabSz="10181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056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109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166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219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5276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4329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3385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2438" algn="l" defTabSz="10181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2.jpeg"/><Relationship Id="rId3" Type="http://schemas.openxmlformats.org/officeDocument/2006/relationships/image" Target="../media/image53.jpeg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2.jpeg"/><Relationship Id="rId9" Type="http://schemas.openxmlformats.org/officeDocument/2006/relationships/image" Target="../media/image58.jpeg"/><Relationship Id="rId1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rockville.com/" TargetMode="External"/><Relationship Id="rId2" Type="http://schemas.openxmlformats.org/officeDocument/2006/relationships/hyperlink" Target="http://hiltongardeninn3.hilton.com/en/hotels/maryland/hilton-garden-inn-rockville-gaithersburg-DCARVGI/index.html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emf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e\Documents\300 KM Bio Expo\KM Bio Expo 2013\2 Flyer Textless Reduced 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" y="0"/>
            <a:ext cx="7802502" cy="10058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5200" y="4572001"/>
            <a:ext cx="3810000" cy="923330"/>
          </a:xfrm>
          <a:prstGeom prst="rect">
            <a:avLst/>
          </a:prstGeom>
          <a:noFill/>
        </p:spPr>
        <p:txBody>
          <a:bodyPr wrap="square" lIns="91378" tIns="45688" rIns="91378" bIns="45688" rtlCol="0">
            <a:spAutoFit/>
          </a:bodyPr>
          <a:lstStyle/>
          <a:p>
            <a:r>
              <a:rPr lang="en-US" sz="53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Expo Guide</a:t>
            </a:r>
            <a:endParaRPr lang="en-US" sz="53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5" y="5962477"/>
            <a:ext cx="3733800" cy="1631207"/>
          </a:xfrm>
          <a:prstGeom prst="rect">
            <a:avLst/>
          </a:prstGeom>
          <a:noFill/>
        </p:spPr>
        <p:txBody>
          <a:bodyPr wrap="square" lIns="91378" tIns="45688" rIns="91378" bIns="45688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November 6</a:t>
            </a:r>
            <a:r>
              <a:rPr lang="en-US" b="1" baseline="30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– 9</a:t>
            </a:r>
            <a:r>
              <a:rPr lang="en-US" b="1" baseline="30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2013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Universities at Shady Grove Conference Center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9630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Gudelsky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Dr., Rockville, MD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0400" y="9067800"/>
            <a:ext cx="4038600" cy="400110"/>
          </a:xfrm>
          <a:prstGeom prst="rect">
            <a:avLst/>
          </a:prstGeom>
          <a:noFill/>
        </p:spPr>
        <p:txBody>
          <a:bodyPr wrap="square" lIns="91378" tIns="45688" rIns="91378" bIns="45688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JG Business Link International, Inc.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Bio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2" y="457204"/>
            <a:ext cx="1143000" cy="1142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9000" y="533404"/>
            <a:ext cx="3886200" cy="954043"/>
          </a:xfrm>
          <a:prstGeom prst="rect">
            <a:avLst/>
          </a:prstGeom>
          <a:noFill/>
        </p:spPr>
        <p:txBody>
          <a:bodyPr wrap="square" lIns="91378" tIns="45688" rIns="91378" bIns="45688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Korea-Maryland, USA </a:t>
            </a: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Bio Expo 2013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2800" y="1383274"/>
            <a:ext cx="3962400" cy="400099"/>
          </a:xfrm>
          <a:prstGeom prst="rect">
            <a:avLst/>
          </a:prstGeom>
          <a:noFill/>
        </p:spPr>
        <p:txBody>
          <a:bodyPr wrap="square" lIns="91378" tIns="45688" rIns="91378" bIns="45688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  <a:latin typeface="Brush Script MT" pitchFamily="66" charset="0"/>
              </a:rPr>
              <a:t>The Bio Road Across the World</a:t>
            </a:r>
            <a:endParaRPr lang="en-US" dirty="0">
              <a:solidFill>
                <a:schemeClr val="accent2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oe\Documents\300 KM Bio Expo\KM Bio Expo 2013\FDA_Application 72013\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7772401" cy="1005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IMG_5838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4520" y="704088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0" y="9008883"/>
            <a:ext cx="7772400" cy="1087738"/>
          </a:xfrm>
          <a:prstGeom prst="rect">
            <a:avLst/>
          </a:prstGeom>
          <a:solidFill>
            <a:schemeClr val="tx2"/>
          </a:solidFill>
        </p:spPr>
        <p:txBody>
          <a:bodyPr wrap="square" lIns="101858" tIns="50929" rIns="101858" bIns="50929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Contact Information  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Tel: +1 301-916-7210 Fax: +1 301-916-7212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Address: 20410 Observation Dr. Suite 105, Germantown, MD 20876 USA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E-mail: contact@jgbli.com  Homepage: www.kmbioexpo.com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67640"/>
            <a:ext cx="7772400" cy="72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58" tIns="50929" rIns="101858" bIns="50929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18586"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rgbClr val="1F497D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3</a:t>
            </a:r>
            <a:r>
              <a:rPr lang="en-US" sz="2300" baseline="30000" dirty="0" smtClean="0">
                <a:solidFill>
                  <a:srgbClr val="1F497D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rd</a:t>
            </a:r>
            <a:r>
              <a:rPr lang="en-US" sz="2300" dirty="0" smtClean="0">
                <a:solidFill>
                  <a:srgbClr val="1F497D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Annual Korea-Maryland, USA Bio Expo 2013</a:t>
            </a:r>
            <a:endParaRPr lang="en-US" altLang="ko-KR" sz="1800" b="1" dirty="0" smtClean="0">
              <a:solidFill>
                <a:srgbClr val="1F497D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참가하셔서 성공적인 투자 설명회를 개최 하십시요</a:t>
            </a:r>
            <a:endParaRPr lang="ko-KR" altLang="en-US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04520" y="922021"/>
            <a:ext cx="656336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IMG_5890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1696" y="100584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1" name="Picture 20" descr="IMG_5845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520" y="100584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2" name="Picture 21" descr="IMG_5965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100584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3" name="Picture 22" descr="DSCN6925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01696" y="301752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4" name="Picture 23" descr="IMG_5944.JP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4520" y="301752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5" name="Picture 24" descr="IMG_5445.JP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81600" y="301752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6" name="Picture 25" descr="DSCN7135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81600" y="502920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9" name="Picture 28" descr="IMG_5982.JPG"/>
          <p:cNvPicPr>
            <a:picLocks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01696" y="502920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0" name="Picture 29" descr="IMG_5350.JPG"/>
          <p:cNvPicPr>
            <a:picLocks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4520" y="502920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1" name="Picture 30" descr="IMG_5809.JPG"/>
          <p:cNvPicPr>
            <a:picLocks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01696" y="704088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" name="Picture 31" descr="IMG_5996.JPG"/>
          <p:cNvPicPr>
            <a:picLocks/>
          </p:cNvPicPr>
          <p:nvPr/>
        </p:nvPicPr>
        <p:blipFill>
          <a:blip r:embed="rId13" cstate="print"/>
          <a:srcRect l="9498" t="8059" r="-900" b="7090"/>
          <a:stretch>
            <a:fillRect/>
          </a:stretch>
        </p:blipFill>
        <p:spPr>
          <a:xfrm>
            <a:off x="5181600" y="7040880"/>
            <a:ext cx="1969008" cy="1911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008883"/>
            <a:ext cx="7772400" cy="1087738"/>
          </a:xfrm>
          <a:prstGeom prst="rect">
            <a:avLst/>
          </a:prstGeom>
          <a:solidFill>
            <a:schemeClr val="tx2"/>
          </a:solidFill>
        </p:spPr>
        <p:txBody>
          <a:bodyPr wrap="square" lIns="101858" tIns="50929" rIns="101858" bIns="50929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Contact Information  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Tel: +1 301-916-7210 Fax: +1 301-916-7212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Address: 20410 Observation Dr. Suite 105, Germantown, MD 20876 USA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E-mail: contact@jgbli.com  Homepage: www.kmbioexpo.com</a:t>
            </a:r>
          </a:p>
        </p:txBody>
      </p:sp>
      <p:pic>
        <p:nvPicPr>
          <p:cNvPr id="3" name="Picture 2" descr="2013 KMBE 4.JPG"/>
          <p:cNvPicPr preferRelativeResize="0"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5280" y="1173480"/>
            <a:ext cx="3108960" cy="25984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 descr="2013 KMB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" y="1173480"/>
            <a:ext cx="3108960" cy="25772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2013 KMBE 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160" y="5113020"/>
            <a:ext cx="3108960" cy="25984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2013 KMBE 2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45280" y="5113020"/>
            <a:ext cx="3108960" cy="25984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096703" y="7795260"/>
            <a:ext cx="3447097" cy="9220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58" tIns="50929" rIns="101858" bIns="50929" numCol="1" anchor="t" anchorCtr="0" compatLnSpc="1">
            <a:prstTxWarp prst="textNoShape">
              <a:avLst/>
            </a:prstTxWarp>
          </a:bodyPr>
          <a:lstStyle/>
          <a:p>
            <a:pPr defTabSz="1018586" fontAlgn="base">
              <a:spcBef>
                <a:spcPct val="0"/>
              </a:spcBef>
              <a:spcAft>
                <a:spcPts val="1114"/>
              </a:spcAft>
            </a:pP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이화여대 의료원과 메릴랜드대 병원간의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상호 의료발전과 줄기세포 공동개발 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및 인턴교류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.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학술발표 세미나를 위한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파트너 협약을 함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.</a:t>
            </a:r>
            <a:endParaRPr lang="en-US" altLang="ko-KR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81000" y="7795260"/>
            <a:ext cx="3464560" cy="9220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58" tIns="50929" rIns="101858" bIns="50929" numCol="1" anchor="t" anchorCtr="0" compatLnSpc="1">
            <a:prstTxWarp prst="textNoShape">
              <a:avLst/>
            </a:prstTxWarp>
          </a:bodyPr>
          <a:lstStyle/>
          <a:p>
            <a:pPr defTabSz="1018586" fontAlgn="base">
              <a:spcBef>
                <a:spcPct val="0"/>
              </a:spcBef>
              <a:spcAft>
                <a:spcPts val="1114"/>
              </a:spcAft>
            </a:pP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한국 범부처 신약개발사업단과 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MD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주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한국 무역 통상부와 한미간 신약개발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협력을 위한 공동 연구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,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투자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, M&amp;A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등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의 교류와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FDA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규제 이해 및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최신정보 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공유를 위한 세미나 개최의  협약체결함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.</a:t>
            </a:r>
            <a:endParaRPr lang="en-US" altLang="ko-KR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72427" y="3855720"/>
            <a:ext cx="3513773" cy="108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58" tIns="50929" rIns="101858" bIns="50929" numCol="1" anchor="t" anchorCtr="0" compatLnSpc="1">
            <a:prstTxWarp prst="textNoShape">
              <a:avLst/>
            </a:prstTxWarp>
          </a:bodyPr>
          <a:lstStyle/>
          <a:p>
            <a:pPr defTabSz="1018586" fontAlgn="base">
              <a:spcBef>
                <a:spcPct val="0"/>
              </a:spcBef>
              <a:spcAft>
                <a:spcPts val="1114"/>
              </a:spcAft>
            </a:pP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지식경제부와 메릴랜드주의 신성장동력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인 바이오산업과 최첨단 과학분야의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공동 개발 협력 및 발전을 위한 파트너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협약을 함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.</a:t>
            </a:r>
            <a:endParaRPr lang="en-US" altLang="ko-KR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096703" y="3855720"/>
            <a:ext cx="3243897" cy="10058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58" tIns="50929" rIns="101858" bIns="50929" numCol="1" anchor="t" anchorCtr="0" compatLnSpc="1">
            <a:prstTxWarp prst="textNoShape">
              <a:avLst/>
            </a:prstTxWarp>
          </a:bodyPr>
          <a:lstStyle/>
          <a:p>
            <a:pPr defTabSz="1018586" fontAlgn="base">
              <a:spcBef>
                <a:spcPct val="0"/>
              </a:spcBef>
              <a:spcAft>
                <a:spcPts val="1114"/>
              </a:spcAft>
            </a:pP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전북대 병원 임상센터와 메릴랜드주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바이오파크 그리고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JGBLI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사 의 파트너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협력 체결 후 한미간 의 신약개발과  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/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기능성 식품 검사를 위한 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GLP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연구소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,   </a:t>
            </a:r>
            <a:b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</a:b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         </a:t>
            </a:r>
            <a:r>
              <a:rPr lang="ko-KR" altLang="en-US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임상센터를 메릴랜드주에 설립하였음</a:t>
            </a:r>
            <a:r>
              <a:rPr lang="en-US" altLang="ko-KR" sz="1200" b="1" dirty="0" smtClean="0">
                <a:latin typeface="Dotum" pitchFamily="34" charset="-127"/>
                <a:ea typeface="Dotum" pitchFamily="34" charset="-127"/>
                <a:cs typeface="Arial" pitchFamily="34" charset="0"/>
              </a:rPr>
              <a:t>.</a:t>
            </a:r>
            <a:endParaRPr lang="en-US" altLang="ko-KR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67640"/>
            <a:ext cx="7772400" cy="72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58" tIns="50929" rIns="101858" bIns="50929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18586"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rgbClr val="1F497D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3</a:t>
            </a:r>
            <a:r>
              <a:rPr lang="en-US" sz="2300" baseline="30000" dirty="0" smtClean="0">
                <a:solidFill>
                  <a:srgbClr val="1F497D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rd</a:t>
            </a:r>
            <a:r>
              <a:rPr lang="en-US" sz="2300" dirty="0" smtClean="0">
                <a:solidFill>
                  <a:srgbClr val="1F497D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Annual Korea-Maryland, USA Bio Expo 2013</a:t>
            </a:r>
            <a:endParaRPr lang="en-US" altLang="ko-KR" sz="1800" b="1" dirty="0" smtClean="0">
              <a:solidFill>
                <a:srgbClr val="1F497D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참가하셔서 성공적인 </a:t>
            </a:r>
            <a:r>
              <a:rPr lang="en-US" altLang="ko-KR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Business Partner</a:t>
            </a:r>
            <a:r>
              <a:rPr lang="ko-KR" alt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를 만나십시요</a:t>
            </a:r>
            <a:endParaRPr lang="ko-KR" altLang="en-US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04520" y="922021"/>
            <a:ext cx="656336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8160" y="7879083"/>
            <a:ext cx="431800" cy="59529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01858" tIns="50929" rIns="101858" bIns="50929" rtlCol="0">
            <a:spAutoFit/>
          </a:bodyPr>
          <a:lstStyle/>
          <a:p>
            <a:r>
              <a:rPr lang="ko-KR" altLang="en-US" sz="1600" dirty="0" smtClean="0"/>
              <a:t>사업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145280" y="7879083"/>
            <a:ext cx="431800" cy="59531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101858" tIns="50929" rIns="101858" bIns="50929" rtlCol="0">
            <a:spAutoFit/>
          </a:bodyPr>
          <a:lstStyle/>
          <a:p>
            <a:r>
              <a:rPr lang="ko-KR" altLang="en-US" sz="1600" dirty="0" smtClean="0"/>
              <a:t>대학</a:t>
            </a:r>
            <a:endParaRPr lang="en-US" altLang="ko-KR" sz="1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18160" y="3939542"/>
            <a:ext cx="431800" cy="595319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101858" tIns="50929" rIns="101858" bIns="50929" rtlCol="0">
            <a:spAutoFit/>
          </a:bodyPr>
          <a:lstStyle/>
          <a:p>
            <a:r>
              <a:rPr lang="ko-KR" altLang="en-US" sz="1600" dirty="0" smtClean="0"/>
              <a:t>정부</a:t>
            </a:r>
            <a:endParaRPr lang="en-US" altLang="ko-KR" sz="1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145280" y="3939542"/>
            <a:ext cx="431800" cy="595319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101858" tIns="50929" rIns="101858" bIns="50929" rtlCol="0">
            <a:spAutoFit/>
          </a:bodyPr>
          <a:lstStyle/>
          <a:p>
            <a:r>
              <a:rPr lang="ko-KR" altLang="en-US" sz="1600" dirty="0" smtClean="0"/>
              <a:t>기업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72720" y="1508760"/>
            <a:ext cx="7340600" cy="81305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72720" y="9723122"/>
            <a:ext cx="7340600" cy="5448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1870" tIns="50935" rIns="101870" bIns="50935" rtlCol="0" anchor="ctr"/>
          <a:lstStyle/>
          <a:p>
            <a:pPr algn="ctr"/>
            <a:endParaRPr lang="en-US" dirty="0"/>
          </a:p>
        </p:txBody>
      </p:sp>
      <p:sp>
        <p:nvSpPr>
          <p:cNvPr id="2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0" y="9806940"/>
            <a:ext cx="7772400" cy="251460"/>
          </a:xfrm>
        </p:spPr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JG Business Link International, Inc. 20410 Observation Dr. Suite 201 Germantown, Maryland 20876  301-528-2200 contact@jgbli.com</a:t>
            </a:r>
            <a:endParaRPr lang="en-US" sz="1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9080" y="754380"/>
            <a:ext cx="7254240" cy="419100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" y="754380"/>
            <a:ext cx="2687178" cy="410641"/>
          </a:xfrm>
          <a:prstGeom prst="rect">
            <a:avLst/>
          </a:prstGeom>
          <a:noFill/>
        </p:spPr>
        <p:txBody>
          <a:bodyPr wrap="none" lIns="101870" tIns="50935" rIns="101870" bIns="50935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전시 참가 및 참관기업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Picture 10" descr="logo noyear - 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2720" y="83821"/>
            <a:ext cx="431800" cy="4228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4520" y="0"/>
            <a:ext cx="6908800" cy="410654"/>
          </a:xfrm>
          <a:prstGeom prst="rect">
            <a:avLst/>
          </a:prstGeom>
          <a:noFill/>
        </p:spPr>
        <p:txBody>
          <a:bodyPr wrap="square" lIns="101870" tIns="50935" rIns="101870" bIns="50935" rtlCol="0">
            <a:spAutoFit/>
          </a:bodyPr>
          <a:lstStyle/>
          <a:p>
            <a:pPr algn="dist"/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Korea-Maryland, USA Bio Expo 2012  Report</a:t>
            </a: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520" y="335281"/>
            <a:ext cx="7167880" cy="321614"/>
          </a:xfrm>
          <a:prstGeom prst="rect">
            <a:avLst/>
          </a:prstGeom>
          <a:noFill/>
        </p:spPr>
        <p:txBody>
          <a:bodyPr wrap="square" lIns="101870" tIns="50935" rIns="101870" bIns="50935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Oct.9-12</a:t>
            </a:r>
            <a:r>
              <a:rPr lang="en-US" sz="14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2012 / USG Conference Center, MD,  USA           www.kmbioexpo.com  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59080" y="670560"/>
            <a:ext cx="72542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2722" y="1173481"/>
            <a:ext cx="7418418" cy="302920"/>
          </a:xfrm>
          <a:prstGeom prst="rect">
            <a:avLst/>
          </a:prstGeom>
          <a:noFill/>
        </p:spPr>
        <p:txBody>
          <a:bodyPr wrap="square" lIns="101870" tIns="50935" rIns="101870" bIns="50935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Korea-Maryland, USA Bio Expo 2012</a:t>
            </a:r>
            <a:r>
              <a:rPr lang="ko-KR" altLang="en-US" sz="1300" b="1" dirty="0" smtClean="0"/>
              <a:t>에 참여 및 참관한 기업은 아래와 같다</a:t>
            </a:r>
            <a:r>
              <a:rPr lang="en-US" altLang="ko-KR" sz="1300" b="1" dirty="0"/>
              <a:t> </a:t>
            </a:r>
            <a:r>
              <a:rPr lang="en-US" altLang="ko-KR" sz="1300" b="1" dirty="0" smtClean="0"/>
              <a:t>(</a:t>
            </a:r>
            <a:r>
              <a:rPr lang="ko-KR" altLang="en-US" sz="1300" b="1" dirty="0" smtClean="0"/>
              <a:t>총 </a:t>
            </a:r>
            <a:r>
              <a:rPr lang="en-US" altLang="ko-KR" sz="1300" b="1" dirty="0" smtClean="0"/>
              <a:t>196</a:t>
            </a:r>
            <a:r>
              <a:rPr lang="ko-KR" altLang="en-US" sz="1300" b="1" dirty="0" smtClean="0"/>
              <a:t>개 </a:t>
            </a:r>
            <a:r>
              <a:rPr lang="en-US" altLang="ko-KR" sz="1300" b="1" dirty="0" smtClean="0"/>
              <a:t>/ </a:t>
            </a:r>
            <a:r>
              <a:rPr lang="ko-KR" altLang="en-US" sz="1300" b="1" dirty="0" smtClean="0"/>
              <a:t>알파벳 순</a:t>
            </a:r>
            <a:r>
              <a:rPr lang="en-US" altLang="ko-KR" sz="1300" b="1" dirty="0" smtClean="0"/>
              <a:t>)</a:t>
            </a:r>
            <a:endParaRPr lang="en-US" sz="13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2720" y="1508761"/>
            <a:ext cx="7254240" cy="7858834"/>
          </a:xfrm>
          <a:prstGeom prst="rect">
            <a:avLst/>
          </a:prstGeom>
          <a:noFill/>
        </p:spPr>
        <p:txBody>
          <a:bodyPr wrap="square" lIns="101870" tIns="50935" rIns="101870" bIns="50935" rtlCol="0">
            <a:spAutoFit/>
          </a:bodyPr>
          <a:lstStyle/>
          <a:p>
            <a:pPr algn="just"/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A.M. BIO  MAT,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Alpha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Genics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Amarex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Clinical Research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American Nigerian International Chamber of Commerce,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Asian Atlanta Newspaper,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Asian Tea Association, Atomy Cosmetics,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Baltimore Development Corporation, Bio 21 Center,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BioKorea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(KHIDI),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BioCentury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BioHealth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Innovation,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Biomedical IT Convergence Center,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Cangene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BioPharma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Capital Luggage Inc.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Cato Research,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Center for Environmental Science,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Central Pennsylvania Korean Association,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Chaga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International,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Cheonjong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Wild Ginseng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Chonbuk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National University Hospital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Chungbuk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Government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Clinical Trial Center for Functional Food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Clonexpress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Inc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Cosmocyte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Countrywide Insurance, Montgomery County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Covenant Therapeutics, LLC,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Daegu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Metropolitan City,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Dague-Gyeongbuk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Medical Innovation Foundation(DGMIF)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o-KR" alt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Dong Bang Acupuncture Clinic &amp; Herbs,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Dongjin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Pharmacy, DR HITEC,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EHL Bio Corporation,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Embassy of the Republic of Korea in the United States of America,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Federal  Government,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FLUXOME KO Discovery, Baltimore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Bioworks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Fuzbien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Technology Institute(FTI),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Garfield and Company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George Mason University,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George Washington University,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George Washington University Medical School,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GlobalChildren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Foundation,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Gohyaung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Chamot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GPCW,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GRD Group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Great Washington Chamber of Commerce,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Gyeogsangbuk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do,Gyeongsangbuk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-do Provincial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Gov't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., Korea, Investment Promotion Center, Hahn Moo-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Sook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House,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Hamp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Korea,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Han &amp;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Associates,PLLC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Hanbat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National University,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Hankuk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University of Foreign Studies,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Heajin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Jung Law Firm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LLc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Health Research International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Hongcheon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Institute of Medicinal Herb(HIMH)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Howard University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HP Park &amp; Associate LLC,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Talk BB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ICAS,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Ildong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Pharmaceutical Company,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Quest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BioSciences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Inje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University , College of Medicine,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Innotive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Innova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Hospital,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INSANGA Inc.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Institute of Marine and Environmental Technology,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Institute of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Sunchang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Fermented Soybean Products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Integrated Healthcare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Jang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Soo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Stone Bed,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Jangsaeng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Doraji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JC Mission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Jeju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Bio Energy,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Jeju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Free International City Development Center,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Jeju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Special Self-Governing Provincial Government,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Jeollanam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-do Provincial Government New York Trade Office (USA)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JG BLI,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JJN Construction Inc.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Johns Hopkins Hospitals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JoongAng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Ilbo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JRS Holdings,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Jyoon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Enterprises, JY Group Inc.,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KAMA of Great Washington, KCRN Research, LLC,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Keimyung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Univ.,Dongsan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Medical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Center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Keimyung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University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KHE Bio,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KHIDI (Health Technology  Transfer Center),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King Tiger Material Arts,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Women's Essayists Club of Washington,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Konkuk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Nokyong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 Development Institute,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 Daily, Korea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Kanghwa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Ginseng,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OneTelevision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 Southeast US Chamber of  Commerce 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 Trade-Investment Promotion Agency(KOTRA),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American Auto Association,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American  Chamber of Commerce of Atlanta,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American Chamber of Commerce of Greater Washington, Korean American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Dri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Cleaner Association Inc.,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American Foundation-Washington,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KoreanAmerican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Peace Alliance,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Americans Association of Maryland,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Baptist College,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Church of Rockville, Korean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Veterance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Association,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 War Veterans Association of Washington,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Korean-American Chamber of Commerce, USA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KORUS Network Inc,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Kotra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KWVA/Partisans A.U. of National Chapter, KOWIN, League of Korean Americans (LOKA),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Library of Congress, USA,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Long and Foster Real Estate,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Maryland Biotechnology Center,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Maryland Church Association,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Maryland Information Technology Center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Maryland Pro realty,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Maxcyte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Medi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City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Daegu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Media #, Medical Social Enterprise,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Mega Realty and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InvestmentInc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Metro Atlanta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korean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American Chamber of Commerce,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Michell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Kim Realtor,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Ministry of Knowledge Economy,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Montgomery County Council,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Montgomery County Department of Economic Development,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National Institute  of Standards of Technology(NIST),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N-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Biotek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Neodin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New Power of Korea,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Newstar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Realty,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Nu Skin,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Oriental Art Collection,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Osong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Medical Innovation Foundation , Paragon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Bioservices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Park's Gourmet Inc.,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Penn Arts &amp; Sciences (University of Pennsylvania)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Pure Natural Korea Co., Ltd.(PNK)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Purifines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Natural Care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Pyunkang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Herbs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Rafagen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Samsung SDS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Seoul City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Magok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District,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Shinan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Growth Co. Ltd,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Silverspring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Senior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Assocation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SNBL Clinical Pharmacology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Center,Inc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Society of Physician Entrepreneurs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State of Maryland Business Office-Korea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State of Maryland Department of Business &amp; Economic Development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Sterne Kessler Goldstein Fox,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Stra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University,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Stroya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UN,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Sun LED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Sunchang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County, The Bank of Korea,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The Federation of Korean Associations U.S.A.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The George Washington University School of Business,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The Korea Daily,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korean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Society of Maryland,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The National Unification Advisory Council Republic of Korea-Atlanta Chapter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Tiger Judo Center,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TJ Car Wash,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TouChiU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U.S. Food and Drug Administration(US FDA), UMC INC,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Unhwa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Bio Corporation,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Univ. of MD, (Institute for Bioscience and Biotechnology Research(IBBR), University of Maryland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BioPark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University of Maryland School of Medicine,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University of Maryland School of Pharmacy,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University of Maryland, The Founding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Camous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US Business Solution Inc.,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US GTF, Virginia State of Commerce and Trade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Wagner Law, LLC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Washington Coalition For Comfort Women Issues,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Washington Youth Foundation,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Weichert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Realtors,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WKTV,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Woongjin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Coway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Woori Care,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Woo's Construction,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Word of God Church,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World Bank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World Best Inc.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WUSA 9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Yeonsei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University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Yoo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Networks, Inc.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b="1" dirty="0" err="1" smtClean="0">
                <a:latin typeface="Times New Roman" pitchFamily="18" charset="0"/>
                <a:cs typeface="Times New Roman" pitchFamily="18" charset="0"/>
              </a:rPr>
              <a:t>Youngwon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Trading Inc.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joe\Documents\300 KM Bio Expo\KM Bio Expo 2013\Booth Registration 2013 ENG\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7772401" cy="1005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80"/>
          <p:cNvCxnSpPr/>
          <p:nvPr/>
        </p:nvCxnSpPr>
        <p:spPr>
          <a:xfrm rot="5400000" flipH="1" flipV="1">
            <a:off x="3175000" y="1696720"/>
            <a:ext cx="1508760" cy="146812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6200000" flipV="1">
            <a:off x="849630" y="2713990"/>
            <a:ext cx="1927860" cy="69088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Tape Cutting 2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8040" y="502920"/>
            <a:ext cx="2416450" cy="2301946"/>
          </a:xfrm>
          <a:prstGeom prst="ellipse">
            <a:avLst/>
          </a:prstGeom>
          <a:ln w="19050" cap="rnd">
            <a:solidFill>
              <a:schemeClr val="accent2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45" name="Straight Connector 44"/>
          <p:cNvCxnSpPr/>
          <p:nvPr/>
        </p:nvCxnSpPr>
        <p:spPr>
          <a:xfrm rot="16200000" flipH="1">
            <a:off x="3573780" y="6690360"/>
            <a:ext cx="2179320" cy="103632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IMET 2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2560" y="7543800"/>
            <a:ext cx="2347174" cy="2352427"/>
          </a:xfrm>
          <a:prstGeom prst="ellipse">
            <a:avLst/>
          </a:prstGeom>
          <a:ln w="19050" cap="rnd">
            <a:solidFill>
              <a:schemeClr val="accent2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53" name="Straight Connector 52"/>
          <p:cNvCxnSpPr/>
          <p:nvPr/>
        </p:nvCxnSpPr>
        <p:spPr>
          <a:xfrm rot="5400000">
            <a:off x="1060450" y="5345430"/>
            <a:ext cx="1592580" cy="12954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1846580" y="7203440"/>
            <a:ext cx="2179320" cy="345440"/>
          </a:xfrm>
          <a:prstGeom prst="line">
            <a:avLst/>
          </a:prstGeom>
          <a:ln w="3810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49800" y="5364480"/>
            <a:ext cx="1813560" cy="142494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577080" y="4442461"/>
            <a:ext cx="1899920" cy="8556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627120" y="2598420"/>
            <a:ext cx="2936240" cy="1592580"/>
          </a:xfrm>
          <a:prstGeom prst="line">
            <a:avLst/>
          </a:prstGeom>
          <a:ln w="3810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0" y="-83820"/>
            <a:ext cx="7772400" cy="410654"/>
          </a:xfrm>
          <a:prstGeom prst="rect">
            <a:avLst/>
          </a:prstGeom>
          <a:noFill/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Korea- Maryland, USA Bio Expo 2013 Events</a:t>
            </a: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Bio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22600" y="4442462"/>
            <a:ext cx="1295400" cy="1257299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4145280" y="4023360"/>
            <a:ext cx="777240" cy="75438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504440" y="2430780"/>
            <a:ext cx="1381760" cy="13411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318000" y="4861560"/>
            <a:ext cx="863600" cy="838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281680" y="3771900"/>
            <a:ext cx="690880" cy="670560"/>
          </a:xfrm>
          <a:prstGeom prst="ellipse">
            <a:avLst/>
          </a:prstGeom>
          <a:solidFill>
            <a:srgbClr val="FFFFCC"/>
          </a:solidFill>
          <a:ln>
            <a:solidFill>
              <a:srgbClr val="FF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713480" y="5615940"/>
            <a:ext cx="949960" cy="9220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590800" y="5699760"/>
            <a:ext cx="1036320" cy="1005840"/>
          </a:xfrm>
          <a:prstGeom prst="ellipse">
            <a:avLst/>
          </a:prstGeom>
          <a:solidFill>
            <a:srgbClr val="FFFFCC"/>
          </a:solidFill>
          <a:ln>
            <a:solidFill>
              <a:srgbClr val="FF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54480" y="3436620"/>
            <a:ext cx="1209040" cy="11734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pic>
        <p:nvPicPr>
          <p:cNvPr id="28" name="Picture 27" descr="Bio Golf 2010.JPG"/>
          <p:cNvPicPr>
            <a:picLocks noChangeAspect="1"/>
          </p:cNvPicPr>
          <p:nvPr/>
        </p:nvPicPr>
        <p:blipFill>
          <a:blip r:embed="rId5" cstate="print"/>
          <a:srcRect l="4444" t="23333" r="6666" b="-370"/>
          <a:stretch>
            <a:fillRect/>
          </a:stretch>
        </p:blipFill>
        <p:spPr>
          <a:xfrm>
            <a:off x="5699762" y="1508760"/>
            <a:ext cx="1899919" cy="1956940"/>
          </a:xfrm>
          <a:prstGeom prst="ellipse">
            <a:avLst/>
          </a:prstGeom>
          <a:ln w="19050" cap="rnd">
            <a:solidFill>
              <a:srgbClr val="FFCC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9" name="TextBox 28"/>
          <p:cNvSpPr txBox="1"/>
          <p:nvPr/>
        </p:nvSpPr>
        <p:spPr>
          <a:xfrm>
            <a:off x="3281680" y="3855720"/>
            <a:ext cx="690880" cy="507832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Bio Golf</a:t>
            </a:r>
            <a:endParaRPr lang="en-US" sz="1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32" descr="Bio Art 20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81600" y="3520442"/>
            <a:ext cx="2072640" cy="2038143"/>
          </a:xfrm>
          <a:prstGeom prst="ellipse">
            <a:avLst/>
          </a:prstGeom>
          <a:ln w="19050" cap="rnd">
            <a:solidFill>
              <a:schemeClr val="accent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4" name="TextBox 33"/>
          <p:cNvSpPr txBox="1"/>
          <p:nvPr/>
        </p:nvSpPr>
        <p:spPr>
          <a:xfrm>
            <a:off x="4231640" y="4186090"/>
            <a:ext cx="604520" cy="507832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Bio Art</a:t>
            </a:r>
            <a:endParaRPr lang="en-US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04360" y="4945382"/>
            <a:ext cx="777240" cy="672251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JHU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Medical School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" name="Picture 38" descr="JHU Site Visit 2011.JP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4320" y="5699760"/>
            <a:ext cx="2331720" cy="2179320"/>
          </a:xfrm>
          <a:prstGeom prst="ellipse">
            <a:avLst/>
          </a:prstGeom>
          <a:ln w="19050" cap="rnd">
            <a:solidFill>
              <a:schemeClr val="tx2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Oval 18"/>
          <p:cNvSpPr/>
          <p:nvPr/>
        </p:nvSpPr>
        <p:spPr>
          <a:xfrm>
            <a:off x="1899920" y="4610100"/>
            <a:ext cx="1122680" cy="108966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1870" tIns="50935" rIns="101870" bIns="50935"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799840" y="5743177"/>
            <a:ext cx="863600" cy="703029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IMET Partner</a:t>
            </a:r>
          </a:p>
          <a:p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Meeting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Picture 47" descr="Welcome Dinner 2011.JPG"/>
          <p:cNvPicPr>
            <a:picLocks noChangeAspect="1"/>
          </p:cNvPicPr>
          <p:nvPr/>
        </p:nvPicPr>
        <p:blipFill>
          <a:blip r:embed="rId8" cstate="print"/>
          <a:srcRect l="6667" t="20371" r="4444"/>
          <a:stretch>
            <a:fillRect/>
          </a:stretch>
        </p:blipFill>
        <p:spPr>
          <a:xfrm>
            <a:off x="1554480" y="7376161"/>
            <a:ext cx="2331720" cy="2252663"/>
          </a:xfrm>
          <a:prstGeom prst="ellipse">
            <a:avLst/>
          </a:prstGeom>
          <a:ln w="19050" cap="rnd">
            <a:solidFill>
              <a:srgbClr val="FFCC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9" name="TextBox 48"/>
          <p:cNvSpPr txBox="1"/>
          <p:nvPr/>
        </p:nvSpPr>
        <p:spPr>
          <a:xfrm>
            <a:off x="2590800" y="5951220"/>
            <a:ext cx="1036320" cy="507832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Welcome Dinner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" name="Picture 50" descr="Worldbank Visit 201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915" y="5448300"/>
            <a:ext cx="2337165" cy="2346960"/>
          </a:xfrm>
          <a:prstGeom prst="ellipse">
            <a:avLst/>
          </a:prstGeom>
          <a:ln w="19050" cap="rnd">
            <a:solidFill>
              <a:schemeClr val="accent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2" name="TextBox 51"/>
          <p:cNvSpPr txBox="1"/>
          <p:nvPr/>
        </p:nvSpPr>
        <p:spPr>
          <a:xfrm>
            <a:off x="1899920" y="4945380"/>
            <a:ext cx="1122680" cy="502974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WorldBank</a:t>
            </a: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Tour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" name="Picture 56" descr="Opening Ceremony 201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5146" y="670560"/>
            <a:ext cx="2648374" cy="2514600"/>
          </a:xfrm>
          <a:prstGeom prst="ellipse">
            <a:avLst/>
          </a:prstGeom>
          <a:ln w="19050" cap="rnd">
            <a:solidFill>
              <a:schemeClr val="tx2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6" name="TextBox 75"/>
          <p:cNvSpPr txBox="1"/>
          <p:nvPr/>
        </p:nvSpPr>
        <p:spPr>
          <a:xfrm>
            <a:off x="1640840" y="3771900"/>
            <a:ext cx="1036320" cy="507832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Opening Ceremony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90800" y="2766062"/>
            <a:ext cx="1209040" cy="703029"/>
          </a:xfrm>
          <a:prstGeom prst="rect">
            <a:avLst/>
          </a:prstGeom>
          <a:noFill/>
          <a:ln>
            <a:noFill/>
          </a:ln>
        </p:spPr>
        <p:txBody>
          <a:bodyPr wrap="square" lIns="101870" tIns="50935" rIns="101870" bIns="50935" rtlCol="0">
            <a:spAutoFit/>
          </a:bodyPr>
          <a:lstStyle/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Tape Cutting</a:t>
            </a:r>
          </a:p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&amp;</a:t>
            </a:r>
          </a:p>
          <a:p>
            <a:pPr algn="ctr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Start of Expo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0" y="10056653"/>
            <a:ext cx="7772400" cy="1747"/>
          </a:xfrm>
          <a:prstGeom prst="line">
            <a:avLst/>
          </a:prstGeom>
          <a:ln w="889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0" y="335281"/>
            <a:ext cx="777240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Picture 91" descr="Extra Event 1.JPG"/>
          <p:cNvPicPr>
            <a:picLocks/>
          </p:cNvPicPr>
          <p:nvPr/>
        </p:nvPicPr>
        <p:blipFill>
          <a:blip r:embed="rId11" cstate="print"/>
          <a:srcRect l="13333" r="15555"/>
          <a:stretch>
            <a:fillRect/>
          </a:stretch>
        </p:blipFill>
        <p:spPr>
          <a:xfrm>
            <a:off x="172720" y="8130540"/>
            <a:ext cx="1295400" cy="1257300"/>
          </a:xfrm>
          <a:prstGeom prst="ellipse">
            <a:avLst/>
          </a:prstGeom>
          <a:ln w="28575" cap="rnd">
            <a:solidFill>
              <a:schemeClr val="accent4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3" name="Picture 92" descr="Extra Event 2.JPG"/>
          <p:cNvPicPr>
            <a:picLocks/>
          </p:cNvPicPr>
          <p:nvPr/>
        </p:nvPicPr>
        <p:blipFill>
          <a:blip r:embed="rId12" cstate="print"/>
          <a:srcRect l="10000" r="16667"/>
          <a:stretch>
            <a:fillRect/>
          </a:stretch>
        </p:blipFill>
        <p:spPr>
          <a:xfrm>
            <a:off x="259080" y="3855720"/>
            <a:ext cx="1209040" cy="1173480"/>
          </a:xfrm>
          <a:prstGeom prst="ellipse">
            <a:avLst/>
          </a:prstGeom>
          <a:ln w="28575" cap="rnd">
            <a:solidFill>
              <a:schemeClr val="accent4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" name="Picture 40" descr="Extra Event 3.JPG"/>
          <p:cNvPicPr>
            <a:picLocks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90640" y="7962900"/>
            <a:ext cx="1209040" cy="1173480"/>
          </a:xfrm>
          <a:prstGeom prst="ellipse">
            <a:avLst/>
          </a:prstGeom>
          <a:ln w="28575" cap="rnd">
            <a:solidFill>
              <a:schemeClr val="accent4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2" name="Picture 41" descr="Extra Event 4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045200" y="419100"/>
            <a:ext cx="1036320" cy="1005840"/>
          </a:xfrm>
          <a:prstGeom prst="ellipse">
            <a:avLst/>
          </a:prstGeom>
          <a:ln w="28575" cap="rnd">
            <a:solidFill>
              <a:schemeClr val="accent4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251460"/>
            <a:ext cx="7772400" cy="778675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/>
          <a:p>
            <a:pPr algn="ctr"/>
            <a:r>
              <a:rPr lang="en-US" altLang="ko-KR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KOREA-MARYLAND, USA BIO EXPO 2013</a:t>
            </a:r>
          </a:p>
          <a:p>
            <a:pPr algn="ctr"/>
            <a:r>
              <a:rPr lang="ko-KR" altLang="en-US" sz="2200" b="1" dirty="0" smtClean="0">
                <a:solidFill>
                  <a:schemeClr val="tx2"/>
                </a:solidFill>
              </a:rPr>
              <a:t>박람회 행사 안내를 드립니다</a:t>
            </a:r>
            <a:endParaRPr lang="ko-KR" altLang="en-US" sz="2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8641" y="1744293"/>
            <a:ext cx="5424525" cy="1949536"/>
          </a:xfrm>
          <a:prstGeom prst="rect">
            <a:avLst/>
          </a:prstGeom>
          <a:noFill/>
          <a:ln>
            <a:noFill/>
          </a:ln>
        </p:spPr>
        <p:txBody>
          <a:bodyPr wrap="square" lIns="101882" tIns="50941" rIns="101882" bIns="50941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b="1" dirty="0" smtClean="0"/>
              <a:t>행사일정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rgbClr val="FF0000"/>
                </a:solidFill>
              </a:rPr>
              <a:t>2013.11.6(</a:t>
            </a:r>
            <a:r>
              <a:rPr lang="ko-KR" altLang="en-US" dirty="0" smtClean="0">
                <a:solidFill>
                  <a:srgbClr val="FF0000"/>
                </a:solidFill>
              </a:rPr>
              <a:t>수</a:t>
            </a:r>
            <a:r>
              <a:rPr lang="en-US" altLang="ko-KR" dirty="0" smtClean="0">
                <a:solidFill>
                  <a:srgbClr val="FF0000"/>
                </a:solidFill>
              </a:rPr>
              <a:t>)-2013.11.9(</a:t>
            </a:r>
            <a:r>
              <a:rPr lang="ko-KR" altLang="en-US" dirty="0" smtClean="0">
                <a:solidFill>
                  <a:srgbClr val="FF0000"/>
                </a:solidFill>
              </a:rPr>
              <a:t>토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</a:p>
          <a:p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b="1" dirty="0" smtClean="0"/>
              <a:t>행사장소</a:t>
            </a:r>
            <a:r>
              <a:rPr lang="en-US" altLang="ko-KR" dirty="0" smtClean="0"/>
              <a:t>: </a:t>
            </a:r>
            <a:r>
              <a:rPr lang="en-US" altLang="ko-KR" b="1" dirty="0" smtClean="0"/>
              <a:t>Universities at Shady Grove 		   Conference Center</a:t>
            </a:r>
          </a:p>
          <a:p>
            <a:pPr lvl="1"/>
            <a:r>
              <a:rPr lang="en-US" altLang="ko-KR" dirty="0" smtClean="0"/>
              <a:t>	   9630 </a:t>
            </a:r>
            <a:r>
              <a:rPr lang="en-US" altLang="ko-KR" dirty="0" err="1" smtClean="0"/>
              <a:t>Gudelsky</a:t>
            </a:r>
            <a:r>
              <a:rPr lang="en-US" altLang="ko-KR" dirty="0" smtClean="0"/>
              <a:t> Drive</a:t>
            </a:r>
          </a:p>
          <a:p>
            <a:pPr lvl="1"/>
            <a:r>
              <a:rPr lang="en-US" altLang="ko-KR" dirty="0" smtClean="0"/>
              <a:t>	   Rockville, MD 20850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8641" y="3601372"/>
            <a:ext cx="5424525" cy="410654"/>
          </a:xfrm>
          <a:prstGeom prst="rect">
            <a:avLst/>
          </a:prstGeom>
          <a:noFill/>
          <a:ln>
            <a:noFill/>
          </a:ln>
        </p:spPr>
        <p:txBody>
          <a:bodyPr wrap="square" lIns="101882" tIns="50941" rIns="101882" bIns="50941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b="1" dirty="0" smtClean="0"/>
              <a:t>홈페이지</a:t>
            </a:r>
            <a:r>
              <a:rPr lang="en-US" altLang="ko-KR" dirty="0" smtClean="0"/>
              <a:t>: </a:t>
            </a:r>
            <a:r>
              <a:rPr lang="en-US" altLang="ko-KR" u="sng" dirty="0" smtClean="0">
                <a:solidFill>
                  <a:srgbClr val="0033CC"/>
                </a:solidFill>
              </a:rPr>
              <a:t>www.kmbioexpo.com</a:t>
            </a:r>
            <a:endParaRPr lang="en-US" u="sng" dirty="0">
              <a:solidFill>
                <a:srgbClr val="00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8641" y="3987444"/>
            <a:ext cx="6396082" cy="6196853"/>
          </a:xfrm>
          <a:prstGeom prst="rect">
            <a:avLst/>
          </a:prstGeom>
          <a:noFill/>
          <a:ln>
            <a:noFill/>
          </a:ln>
        </p:spPr>
        <p:txBody>
          <a:bodyPr wrap="square" lIns="101882" tIns="50941" rIns="101882" bIns="50941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b="1" dirty="0" smtClean="0"/>
              <a:t>호텔안내</a:t>
            </a:r>
            <a:endParaRPr lang="en-US" altLang="ko-KR" b="1" dirty="0" smtClean="0"/>
          </a:p>
          <a:p>
            <a:r>
              <a:rPr lang="en-US" altLang="ko-KR" sz="1600" b="1" dirty="0" smtClean="0"/>
              <a:t>Hilton Garden Inn</a:t>
            </a:r>
          </a:p>
          <a:p>
            <a:r>
              <a:rPr lang="en-US" sz="1600" dirty="0" smtClean="0"/>
              <a:t>14975 Shady Grove Rd  Rockville, MD 20850 </a:t>
            </a:r>
          </a:p>
          <a:p>
            <a:r>
              <a:rPr lang="en-US" sz="1600" dirty="0" smtClean="0"/>
              <a:t>(240) 507-1800  </a:t>
            </a:r>
            <a:r>
              <a:rPr lang="en-US" sz="1600" dirty="0" smtClean="0">
                <a:solidFill>
                  <a:srgbClr val="0033CC"/>
                </a:solidFill>
                <a:hlinkClick r:id="rId2"/>
              </a:rPr>
              <a:t>www.hiltongardeninn.com</a:t>
            </a:r>
            <a:r>
              <a:rPr lang="en-US" sz="1600" dirty="0" smtClean="0">
                <a:solidFill>
                  <a:srgbClr val="0033CC"/>
                </a:solidFill>
              </a:rPr>
              <a:t> </a:t>
            </a:r>
          </a:p>
          <a:p>
            <a:r>
              <a:rPr lang="en-US" altLang="ko-KR" sz="1600" b="1" dirty="0" err="1" smtClean="0"/>
              <a:t>Crowne</a:t>
            </a:r>
            <a:r>
              <a:rPr lang="en-US" altLang="ko-KR" sz="1600" b="1" dirty="0" smtClean="0"/>
              <a:t> Plaza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3 Research Court, Rockville, MD 20850</a:t>
            </a:r>
            <a:br>
              <a:rPr lang="en-US" altLang="ko-KR" sz="1600" dirty="0" smtClean="0"/>
            </a:br>
            <a:r>
              <a:rPr lang="en-US" altLang="ko-KR" sz="1600" dirty="0" smtClean="0"/>
              <a:t>(301) 840-0200    </a:t>
            </a:r>
            <a:r>
              <a:rPr lang="en-US" altLang="ko-KR" sz="1600" dirty="0" smtClean="0">
                <a:solidFill>
                  <a:srgbClr val="0033CC"/>
                </a:solidFill>
                <a:hlinkClick r:id="rId3"/>
              </a:rPr>
              <a:t>www.cprockville.com</a:t>
            </a:r>
            <a:endParaRPr lang="en-US" altLang="ko-KR" sz="1600" dirty="0" smtClean="0">
              <a:solidFill>
                <a:srgbClr val="0033CC"/>
              </a:solidFill>
            </a:endParaRPr>
          </a:p>
          <a:p>
            <a:r>
              <a:rPr lang="en-US" altLang="ko-KR" sz="1600" b="1" dirty="0" smtClean="0"/>
              <a:t>Comfort Inn Shady Grove</a:t>
            </a:r>
            <a:br>
              <a:rPr lang="en-US" altLang="ko-KR" sz="1600" b="1" dirty="0" smtClean="0"/>
            </a:br>
            <a:r>
              <a:rPr lang="en-US" altLang="ko-KR" sz="1600" dirty="0" smtClean="0"/>
              <a:t>16216 Frederick Road, Gaithersburg, MD 20877</a:t>
            </a:r>
            <a:br>
              <a:rPr lang="en-US" altLang="ko-KR" sz="1600" dirty="0" smtClean="0"/>
            </a:br>
            <a:r>
              <a:rPr lang="en-US" altLang="ko-KR" sz="1600" dirty="0" smtClean="0"/>
              <a:t>(301) 330-0023    </a:t>
            </a:r>
            <a:r>
              <a:rPr lang="en-US" altLang="ko-KR" sz="1600" u="sng" dirty="0" smtClean="0">
                <a:solidFill>
                  <a:srgbClr val="0033CC"/>
                </a:solidFill>
              </a:rPr>
              <a:t>www.choicehotels.com </a:t>
            </a:r>
          </a:p>
          <a:p>
            <a:r>
              <a:rPr lang="en-US" altLang="ko-KR" sz="1600" b="1" dirty="0" smtClean="0"/>
              <a:t>Chase Suite Hotel</a:t>
            </a:r>
            <a:endParaRPr lang="en-US" altLang="ko-KR" sz="1600" dirty="0" smtClean="0"/>
          </a:p>
          <a:p>
            <a:r>
              <a:rPr lang="en-US" altLang="ko-KR" sz="1600" dirty="0" smtClean="0"/>
              <a:t>1380 Piccard Drive, Rockville, MD 20850</a:t>
            </a:r>
            <a:br>
              <a:rPr lang="en-US" altLang="ko-KR" sz="1600" dirty="0" smtClean="0"/>
            </a:br>
            <a:r>
              <a:rPr lang="en-US" altLang="ko-KR" sz="1600" dirty="0" smtClean="0"/>
              <a:t>(240) 238-0901   </a:t>
            </a:r>
            <a:r>
              <a:rPr lang="en-US" altLang="ko-KR" sz="1600" u="sng" dirty="0" smtClean="0">
                <a:solidFill>
                  <a:srgbClr val="0033CC"/>
                </a:solidFill>
              </a:rPr>
              <a:t>www.chasehotelrockville.com </a:t>
            </a:r>
          </a:p>
          <a:p>
            <a:r>
              <a:rPr lang="en-US" altLang="ko-KR" sz="1600" b="1" dirty="0" smtClean="0"/>
              <a:t>Residence Inn by Marriott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9721 Washingtonian Blvd, Gaithersburg, MD 20878</a:t>
            </a:r>
            <a:br>
              <a:rPr lang="en-US" altLang="ko-KR" sz="1600" dirty="0" smtClean="0"/>
            </a:br>
            <a:r>
              <a:rPr lang="en-US" altLang="ko-KR" sz="1600" dirty="0" smtClean="0"/>
              <a:t>(301) 590-3003 </a:t>
            </a:r>
            <a:r>
              <a:rPr lang="en-US" altLang="ko-KR" sz="1600" u="sng" dirty="0" smtClean="0">
                <a:solidFill>
                  <a:srgbClr val="0033CC"/>
                </a:solidFill>
              </a:rPr>
              <a:t>www.residenceinngaithersburg.com</a:t>
            </a:r>
          </a:p>
          <a:p>
            <a:r>
              <a:rPr lang="en-US" altLang="ko-KR" sz="1600" b="1" dirty="0" smtClean="0"/>
              <a:t>Double Tree Hotel</a:t>
            </a:r>
            <a:endParaRPr lang="en-US" altLang="ko-KR" sz="1600" dirty="0" smtClean="0"/>
          </a:p>
          <a:p>
            <a:r>
              <a:rPr lang="en-US" altLang="ko-KR" sz="1600" dirty="0" smtClean="0"/>
              <a:t>1750 Rockville Pike, Rockville MD 20852</a:t>
            </a:r>
          </a:p>
          <a:p>
            <a:r>
              <a:rPr lang="en-US" altLang="ko-KR" sz="1600" dirty="0" smtClean="0"/>
              <a:t>(301)468-1100  </a:t>
            </a:r>
            <a:r>
              <a:rPr lang="en-US" altLang="ko-KR" sz="1600" u="sng" dirty="0" smtClean="0">
                <a:solidFill>
                  <a:srgbClr val="0033CC"/>
                </a:solidFill>
              </a:rPr>
              <a:t>www.doubletree1.hilton.com</a:t>
            </a:r>
          </a:p>
          <a:p>
            <a:r>
              <a:rPr lang="en-US" altLang="ko-KR" sz="1600" b="1" dirty="0" smtClean="0"/>
              <a:t>Springhill Suites by Marriott</a:t>
            </a:r>
            <a:br>
              <a:rPr lang="en-US" altLang="ko-KR" sz="1600" b="1" dirty="0" smtClean="0"/>
            </a:br>
            <a:r>
              <a:rPr lang="en-US" altLang="ko-KR" sz="1600" dirty="0" smtClean="0"/>
              <a:t>9715 Washingtonian Boulevard, Gaithersburg, </a:t>
            </a:r>
          </a:p>
          <a:p>
            <a:r>
              <a:rPr lang="en-US" altLang="ko-KR" sz="1600" dirty="0" smtClean="0"/>
              <a:t> MD 20878, (301) 987-0900  </a:t>
            </a:r>
            <a:r>
              <a:rPr lang="en-US" altLang="ko-KR" sz="1600" u="sng" dirty="0" smtClean="0">
                <a:solidFill>
                  <a:srgbClr val="0033CC"/>
                </a:solidFill>
              </a:rPr>
              <a:t>www.marriott.com</a:t>
            </a:r>
          </a:p>
          <a:p>
            <a:r>
              <a:rPr lang="en-US" altLang="ko-KR" dirty="0" smtClean="0"/>
              <a:t> 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04520" y="1089660"/>
            <a:ext cx="656336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90880" y="9637553"/>
            <a:ext cx="656336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joe\Documents\300 KM Bio Expo\KM Bio Expo 2013\Expo 2013 prep 7182013\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772400" cy="1005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45440" y="7040880"/>
            <a:ext cx="3281680" cy="15925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endParaRPr lang="en-US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319463" y="0"/>
            <a:ext cx="4452937" cy="3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i="1" dirty="0" smtClean="0">
                <a:solidFill>
                  <a:schemeClr val="bg1"/>
                </a:solidFill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Bio Road Across The World</a:t>
            </a:r>
            <a:endParaRPr lang="en-US" sz="1600" i="1" dirty="0" smtClean="0">
              <a:solidFill>
                <a:schemeClr val="bg1"/>
              </a:solidFill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 rot="402867">
            <a:off x="2557034" y="5180813"/>
            <a:ext cx="4285987" cy="17956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Mark your calendar!</a:t>
            </a:r>
          </a:p>
          <a:p>
            <a:pPr algn="ctr"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 smtClean="0">
                <a:solidFill>
                  <a:srgbClr val="FF0000"/>
                </a:solidFill>
                <a:latin typeface="Calibri" pitchFamily="34" charset="0"/>
                <a:ea typeface="Malgun Gothic" pitchFamily="34" charset="-127"/>
                <a:cs typeface="Arial" pitchFamily="34" charset="0"/>
              </a:rPr>
              <a:t>Nov. 6(Wed)-9(Sat), 2013 </a:t>
            </a:r>
            <a:endParaRPr lang="en-US" altLang="ko-KR" sz="2200" b="1" dirty="0" smtClean="0">
              <a:solidFill>
                <a:srgbClr val="FF0000"/>
              </a:solidFill>
              <a:latin typeface="Times New Roman" pitchFamily="18" charset="0"/>
              <a:ea typeface="Malgun Gothic" pitchFamily="34" charset="-127"/>
              <a:cs typeface="Arial" pitchFamily="34" charset="0"/>
            </a:endParaRPr>
          </a:p>
          <a:p>
            <a:pPr algn="ctr"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Universities at Shady Grove Conference Center</a:t>
            </a:r>
          </a:p>
          <a:p>
            <a:pPr algn="ctr"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Rockville, Maryland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422653">
            <a:off x="2909672" y="2096741"/>
            <a:ext cx="4538095" cy="656875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pPr algn="ctr"/>
            <a:r>
              <a:rPr lang="en-US" sz="1800" b="1" dirty="0" smtClean="0">
                <a:latin typeface="Bell MT" pitchFamily="18" charset="0"/>
              </a:rPr>
              <a:t>Thank you for coming this year and </a:t>
            </a:r>
          </a:p>
          <a:p>
            <a:pPr algn="ctr"/>
            <a:r>
              <a:rPr lang="en-US" sz="1800" b="1" dirty="0" smtClean="0">
                <a:latin typeface="Bell MT" pitchFamily="18" charset="0"/>
              </a:rPr>
              <a:t>We are looking forward to see you again at</a:t>
            </a:r>
            <a:endParaRPr lang="en-US" sz="1800" b="1" dirty="0">
              <a:latin typeface="Bell MT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9080" y="7040880"/>
            <a:ext cx="3368040" cy="1503260"/>
          </a:xfrm>
          <a:prstGeom prst="rect">
            <a:avLst/>
          </a:prstGeom>
          <a:noFill/>
        </p:spPr>
        <p:txBody>
          <a:bodyPr wrap="square" lIns="101882" tIns="50941" rIns="101882" bIns="50941">
            <a:spAutoFit/>
          </a:bodyPr>
          <a:lstStyle/>
          <a:p>
            <a:r>
              <a:rPr lang="en-US" sz="1300" b="1" dirty="0" smtClean="0">
                <a:solidFill>
                  <a:schemeClr val="tx2"/>
                </a:solidFill>
              </a:rPr>
              <a:t>Contact Information </a:t>
            </a:r>
            <a:r>
              <a:rPr lang="en-US" sz="1300" dirty="0" smtClean="0">
                <a:solidFill>
                  <a:schemeClr val="tx2"/>
                </a:solidFill>
              </a:rPr>
              <a:t> </a:t>
            </a:r>
          </a:p>
          <a:p>
            <a:r>
              <a:rPr lang="en-US" sz="1300" dirty="0" smtClean="0">
                <a:solidFill>
                  <a:schemeClr val="tx2"/>
                </a:solidFill>
              </a:rPr>
              <a:t>Tel: +1 301-528-2200</a:t>
            </a:r>
          </a:p>
          <a:p>
            <a:r>
              <a:rPr lang="en-US" sz="1300" dirty="0" smtClean="0">
                <a:solidFill>
                  <a:schemeClr val="tx2"/>
                </a:solidFill>
              </a:rPr>
              <a:t>Fax: +1 301-528-1735</a:t>
            </a:r>
          </a:p>
          <a:p>
            <a:r>
              <a:rPr lang="en-US" sz="1300" dirty="0" smtClean="0">
                <a:solidFill>
                  <a:schemeClr val="tx2"/>
                </a:solidFill>
              </a:rPr>
              <a:t>Address: 20410 Observation Dr. Suite 201, </a:t>
            </a:r>
          </a:p>
          <a:p>
            <a:r>
              <a:rPr lang="en-US" sz="1300" dirty="0" smtClean="0">
                <a:solidFill>
                  <a:schemeClr val="tx2"/>
                </a:solidFill>
              </a:rPr>
              <a:t>Germantown, MD 20876 USA </a:t>
            </a:r>
          </a:p>
          <a:p>
            <a:r>
              <a:rPr lang="en-US" sz="1300" dirty="0" smtClean="0">
                <a:solidFill>
                  <a:schemeClr val="tx2"/>
                </a:solidFill>
              </a:rPr>
              <a:t>E-mail: contact@jgbli.com</a:t>
            </a:r>
          </a:p>
          <a:p>
            <a:r>
              <a:rPr lang="en-US" sz="1300" dirty="0" smtClean="0">
                <a:solidFill>
                  <a:schemeClr val="tx2"/>
                </a:solidFill>
              </a:rPr>
              <a:t>Homepage: www.kmbioexpo.com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 rot="399308">
            <a:off x="2918529" y="3552329"/>
            <a:ext cx="4318000" cy="9202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spAutoFit/>
          </a:bodyPr>
          <a:lstStyle/>
          <a:p>
            <a:pPr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5300" b="1" dirty="0" smtClean="0">
                <a:solidFill>
                  <a:srgbClr val="1F497D"/>
                </a:solidFill>
                <a:latin typeface="Calibri" pitchFamily="34" charset="0"/>
                <a:ea typeface="Malgun Gothic" pitchFamily="34" charset="-127"/>
                <a:cs typeface="Arial" pitchFamily="34" charset="0"/>
              </a:rPr>
              <a:t>Bio</a:t>
            </a:r>
            <a:r>
              <a:rPr lang="en-US" altLang="ko-KR" sz="53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 Expo 2013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Horizontal Scroll 13"/>
          <p:cNvSpPr/>
          <p:nvPr/>
        </p:nvSpPr>
        <p:spPr>
          <a:xfrm rot="399308">
            <a:off x="2516468" y="2787034"/>
            <a:ext cx="4959410" cy="192786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endParaRPr lang="en-US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 rot="399308">
            <a:off x="3066486" y="3081188"/>
            <a:ext cx="4318000" cy="5755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spAutoFit/>
          </a:bodyPr>
          <a:lstStyle/>
          <a:p>
            <a:pPr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3100" b="1" dirty="0" smtClean="0">
                <a:latin typeface="Calibri" pitchFamily="34" charset="0"/>
                <a:ea typeface="Malgun Gothic" pitchFamily="34" charset="-127"/>
                <a:cs typeface="Arial" pitchFamily="34" charset="0"/>
              </a:rPr>
              <a:t>Korea-Maryland, USA</a:t>
            </a:r>
            <a:endParaRPr lang="en-US" sz="3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319463" y="9719846"/>
            <a:ext cx="4452937" cy="3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018824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i="1" dirty="0" smtClean="0">
                <a:solidFill>
                  <a:schemeClr val="bg1"/>
                </a:solidFill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Bio Road Across The World</a:t>
            </a:r>
            <a:endParaRPr lang="en-US" sz="1600" i="1" dirty="0" smtClean="0">
              <a:solidFill>
                <a:schemeClr val="bg1"/>
              </a:solidFill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84993"/>
            <a:ext cx="777240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9555480"/>
            <a:ext cx="777240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e\Desktop\Korea Maryland USA Bio Expo Advertisement (KOR) V3 07092013\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0"/>
            <a:ext cx="7772401" cy="1005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319463" y="0"/>
            <a:ext cx="4452937" cy="3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11" tIns="50906" rIns="101811" bIns="50906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i="1" dirty="0">
                <a:solidFill>
                  <a:schemeClr val="bg1"/>
                </a:solidFill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Bio Road Across The World</a:t>
            </a:r>
            <a:endParaRPr lang="en-US" sz="1600" i="1" dirty="0">
              <a:solidFill>
                <a:schemeClr val="bg1"/>
              </a:solidFill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2720" y="1555451"/>
            <a:ext cx="4058920" cy="3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11" tIns="50906" rIns="101811" bIns="50906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>
                <a:solidFill>
                  <a:schemeClr val="tx2"/>
                </a:solidFill>
                <a:latin typeface="Times New Roman" pitchFamily="18" charset="0"/>
                <a:ea typeface="Malgun Gothic" charset="-127"/>
                <a:cs typeface="Times New Roman" pitchFamily="18" charset="0"/>
              </a:rPr>
              <a:t>Welcome to Rockville, Maryland</a:t>
            </a:r>
            <a:endParaRPr lang="en-US" sz="18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" y="2346960"/>
            <a:ext cx="949960" cy="1341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8840" y="7543800"/>
            <a:ext cx="1463214" cy="58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95403" y="2263140"/>
            <a:ext cx="6136721" cy="1580134"/>
          </a:xfrm>
          <a:prstGeom prst="rect">
            <a:avLst/>
          </a:prstGeom>
          <a:noFill/>
        </p:spPr>
        <p:txBody>
          <a:bodyPr wrap="none" lIns="101811" tIns="50906" rIns="101811" bIns="50906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Dear Attendees, Guests, and Exhibitors,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Thanks to all the past support and participation, we have been able to launch the third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Korea-Maryland, USA Bio Expo this year. 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Korea-Maryland, USA Bio Expo performs an important function in understanding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national policies and mutual exchange between Korea and the U.S. The Expo holds seminars,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business partnerships, and the mutual cooperation for the development of new pharmaceuticals</a:t>
            </a:r>
            <a:r>
              <a:rPr lang="en-US" sz="1200" dirty="0"/>
              <a:t>,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722" y="3773831"/>
            <a:ext cx="7476512" cy="3211350"/>
          </a:xfrm>
          <a:prstGeom prst="rect">
            <a:avLst/>
          </a:prstGeom>
          <a:noFill/>
        </p:spPr>
        <p:txBody>
          <a:bodyPr wrap="none" lIns="101811" tIns="50906" rIns="101811" bIns="50906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medical robotics technology, stem-cell research, medical devices, and environmentally friendly energy research.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 would like to address a special thanks to the Embassy of the Republic of Korea and the Maryland Department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of Business and Economic Development for their support. I would like to thank again those from both Korean and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U.S. government agencies, corporations, universities and research organizations.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Now, the Korea-Maryland, USA Bio EXPO 2013 will be held from November 6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(Wed), 2013 to November 9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(Sat),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2013 at the Universities at Shady Grove Conference Center in Rockville, Maryland. We are planning special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seminars for FDA drug-development regulations, joint research, and special partnering for bio-similar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pharmaceutical development.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This year’s Korea-Maryland, USA Bio EXPO 2013 will become one of the greatest international fairs with your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participation.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Through the exhibition, I hope that the bio-industry between Korea and the U.S. will lead to further collaborated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innovations as well as opening the world markets.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3360" y="7376167"/>
            <a:ext cx="796069" cy="270830"/>
          </a:xfrm>
          <a:prstGeom prst="rect">
            <a:avLst/>
          </a:prstGeom>
          <a:noFill/>
        </p:spPr>
        <p:txBody>
          <a:bodyPr wrap="none" lIns="101811" tIns="50906" rIns="101811" bIns="50906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Sincerely,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81600" y="7879082"/>
            <a:ext cx="2245360" cy="656804"/>
          </a:xfrm>
          <a:prstGeom prst="rect">
            <a:avLst/>
          </a:prstGeom>
        </p:spPr>
        <p:txBody>
          <a:bodyPr wrap="square" lIns="101811" tIns="50906" rIns="101811" bIns="50906">
            <a:spAutoFit/>
          </a:bodyPr>
          <a:lstStyle/>
          <a:p>
            <a:pPr algn="r"/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Wonro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 Lee </a:t>
            </a:r>
          </a:p>
          <a:p>
            <a:pPr algn="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President &amp; CEO </a:t>
            </a:r>
          </a:p>
        </p:txBody>
      </p:sp>
      <p:pic>
        <p:nvPicPr>
          <p:cNvPr id="13" name="Picture 12" descr="Bio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18007" y="8382000"/>
            <a:ext cx="690881" cy="6705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49800" y="8465820"/>
            <a:ext cx="2677160" cy="287771"/>
          </a:xfrm>
          <a:prstGeom prst="rect">
            <a:avLst/>
          </a:prstGeom>
          <a:noFill/>
        </p:spPr>
        <p:txBody>
          <a:bodyPr wrap="square" lIns="101811" tIns="50906" rIns="101811" bIns="50906" rtlCol="0">
            <a:spAutoFit/>
          </a:bodyPr>
          <a:lstStyle/>
          <a:p>
            <a:pPr algn="r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Korea-Maryland, USA Bio Expo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8880" y="8717280"/>
            <a:ext cx="2245360" cy="287771"/>
          </a:xfrm>
          <a:prstGeom prst="rect">
            <a:avLst/>
          </a:prstGeom>
          <a:noFill/>
        </p:spPr>
        <p:txBody>
          <a:bodyPr wrap="square" lIns="101811" tIns="50906" rIns="101811" bIns="50906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Brush Script MT" pitchFamily="66" charset="0"/>
              </a:rPr>
              <a:t>The Bio Road Across the World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5095240" y="8715532"/>
            <a:ext cx="2245360" cy="174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584993"/>
            <a:ext cx="777240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180475"/>
            <a:ext cx="7772400" cy="410654"/>
          </a:xfrm>
          <a:prstGeom prst="rect">
            <a:avLst/>
          </a:prstGeom>
          <a:noFill/>
        </p:spPr>
        <p:txBody>
          <a:bodyPr wrap="square" lIns="101811" tIns="50906" rIns="101811" bIns="50906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Korea- Maryland, USA Bio Expo 2013</a:t>
            </a: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9806941"/>
            <a:ext cx="777240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e\Desktop\Korea-Mayland USA Bio Expo Speak\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7772400" cy="10058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319463" y="0"/>
            <a:ext cx="4452937" cy="3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23" tIns="50911" rIns="101823" bIns="50911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018228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i="1" dirty="0" smtClean="0">
                <a:solidFill>
                  <a:schemeClr val="bg1"/>
                </a:solidFill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Bio Road Across The World</a:t>
            </a:r>
            <a:endParaRPr lang="en-US" sz="1600" i="1" dirty="0" smtClean="0">
              <a:solidFill>
                <a:schemeClr val="bg1"/>
              </a:solidFill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90880" y="167640"/>
            <a:ext cx="6822440" cy="41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23" tIns="50911" rIns="101823" bIns="50911" numCol="1" anchor="ctr" anchorCtr="0" compatLnSpc="1">
            <a:prstTxWarp prst="textNoShape">
              <a:avLst/>
            </a:prstTxWarp>
            <a:spAutoFit/>
          </a:bodyPr>
          <a:lstStyle/>
          <a:p>
            <a:pPr defTabSz="101822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Malgun Gothic" charset="-127"/>
                <a:cs typeface="Times New Roman" pitchFamily="18" charset="0"/>
              </a:rPr>
              <a:t>Sponsors for the Korea-Maryland, USA Bio Expo 2013 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0880" y="6370326"/>
            <a:ext cx="2590800" cy="90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4520" y="838206"/>
            <a:ext cx="2590800" cy="237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59080" y="3185166"/>
            <a:ext cx="310896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www.choosemaryland.org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292346"/>
            <a:ext cx="38862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www.montgomerycountymd.gov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99840" y="2095500"/>
            <a:ext cx="354076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886200" y="3185166"/>
            <a:ext cx="38862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www.mcc.jhu.edu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4526" y="3520440"/>
            <a:ext cx="2670395" cy="92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4442466"/>
            <a:ext cx="38862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www.marylandbiocenter.org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7080" y="3520440"/>
            <a:ext cx="2504440" cy="92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3886200" y="4442467"/>
            <a:ext cx="38862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www.umbiopark.com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31641" y="4777740"/>
            <a:ext cx="284988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3886200" y="5364486"/>
            <a:ext cx="38862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www.jgbli.com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2" name="Picture 21" descr="hanba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04360" y="5783580"/>
            <a:ext cx="2677160" cy="712672"/>
          </a:xfrm>
          <a:prstGeom prst="rect">
            <a:avLst/>
          </a:prstGeom>
        </p:spPr>
      </p:pic>
      <p:pic>
        <p:nvPicPr>
          <p:cNvPr id="24" name="Picture 23" descr="WUSA_9_Logo_2010_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0720" y="6705600"/>
            <a:ext cx="2590800" cy="880110"/>
          </a:xfrm>
          <a:prstGeom prst="rect">
            <a:avLst/>
          </a:prstGeom>
        </p:spPr>
      </p:pic>
      <p:pic>
        <p:nvPicPr>
          <p:cNvPr id="25" name="Picture 24" descr="imagesCAVKGZL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318000" y="670562"/>
            <a:ext cx="2763520" cy="1418875"/>
          </a:xfrm>
          <a:prstGeom prst="rect">
            <a:avLst/>
          </a:prstGeom>
        </p:spPr>
      </p:pic>
      <p:pic>
        <p:nvPicPr>
          <p:cNvPr id="26" name="Picture 25" descr="Maryland DBED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77246" y="4861560"/>
            <a:ext cx="2385695" cy="1173480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3799840" y="922020"/>
            <a:ext cx="0" cy="7795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0" y="6035046"/>
            <a:ext cx="38862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FF0000"/>
                </a:solidFill>
                <a:latin typeface="+mj-lt"/>
              </a:rPr>
              <a:t>www.sombok.org</a:t>
            </a:r>
            <a:endParaRPr lang="en-US" sz="13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36325" y="8465826"/>
            <a:ext cx="1682257" cy="302871"/>
          </a:xfrm>
          <a:prstGeom prst="rect">
            <a:avLst/>
          </a:prstGeom>
        </p:spPr>
        <p:txBody>
          <a:bodyPr wrap="none" lIns="101823" tIns="50911" rIns="101823" bIns="50911">
            <a:spAutoFit/>
          </a:bodyPr>
          <a:lstStyle/>
          <a:p>
            <a:r>
              <a:rPr lang="en-US" sz="1300" b="1" dirty="0" smtClean="0">
                <a:solidFill>
                  <a:srgbClr val="FF0000"/>
                </a:solidFill>
              </a:rPr>
              <a:t>www.amarexcro.com</a:t>
            </a:r>
            <a:endParaRPr lang="en-US" sz="1300" b="1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922526" y="1760221"/>
            <a:ext cx="1492590" cy="302871"/>
          </a:xfrm>
          <a:prstGeom prst="rect">
            <a:avLst/>
          </a:prstGeom>
        </p:spPr>
        <p:txBody>
          <a:bodyPr wrap="none" lIns="101823" tIns="50911" rIns="101823" bIns="50911">
            <a:spAutoFit/>
          </a:bodyPr>
          <a:lstStyle/>
          <a:p>
            <a:r>
              <a:rPr lang="en-US" sz="1300" b="1" dirty="0" smtClean="0">
                <a:solidFill>
                  <a:srgbClr val="FF0000"/>
                </a:solidFill>
              </a:rPr>
              <a:t>www.koreabio.org</a:t>
            </a:r>
            <a:endParaRPr lang="en-US" sz="1300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08880" y="7459986"/>
            <a:ext cx="1393973" cy="302871"/>
          </a:xfrm>
          <a:prstGeom prst="rect">
            <a:avLst/>
          </a:prstGeom>
        </p:spPr>
        <p:txBody>
          <a:bodyPr wrap="none" lIns="101823" tIns="50911" rIns="101823" bIns="50911">
            <a:spAutoFit/>
          </a:bodyPr>
          <a:lstStyle/>
          <a:p>
            <a:r>
              <a:rPr lang="en-US" sz="1300" b="1" dirty="0" smtClean="0">
                <a:solidFill>
                  <a:srgbClr val="FF0000"/>
                </a:solidFill>
              </a:rPr>
              <a:t>www.wusa9.com</a:t>
            </a:r>
            <a:endParaRPr lang="en-US" sz="1300" b="1" dirty="0">
              <a:solidFill>
                <a:srgbClr val="FF0000"/>
              </a:solidFill>
            </a:endParaRPr>
          </a:p>
        </p:txBody>
      </p:sp>
      <p:pic>
        <p:nvPicPr>
          <p:cNvPr id="33" name="Picture 32" descr="Amarex-1 copy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90880" y="7543800"/>
            <a:ext cx="2677160" cy="1005840"/>
          </a:xfrm>
          <a:prstGeom prst="rect">
            <a:avLst/>
          </a:prstGeom>
        </p:spPr>
      </p:pic>
      <p:pic>
        <p:nvPicPr>
          <p:cNvPr id="36" name="Picture 35" descr="15bcc3a8_518f603222ba75e63da536c125d7be62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231645" y="7795260"/>
            <a:ext cx="2949526" cy="8382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4922520" y="8465826"/>
            <a:ext cx="1912500" cy="304699"/>
          </a:xfrm>
          <a:prstGeom prst="rect">
            <a:avLst/>
          </a:prstGeom>
        </p:spPr>
        <p:txBody>
          <a:bodyPr wrap="square" lIns="101823" tIns="50911" rIns="101823" bIns="50911">
            <a:spAutoFit/>
          </a:bodyPr>
          <a:lstStyle/>
          <a:p>
            <a:r>
              <a:rPr lang="en-US" sz="1300" b="1" dirty="0" smtClean="0">
                <a:solidFill>
                  <a:srgbClr val="FF0000"/>
                </a:solidFill>
              </a:rPr>
              <a:t>www.koreadaily.com</a:t>
            </a:r>
            <a:endParaRPr lang="en-US" sz="1300" b="1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9008885"/>
            <a:ext cx="7772400" cy="1087701"/>
          </a:xfrm>
          <a:prstGeom prst="rect">
            <a:avLst/>
          </a:prstGeom>
          <a:solidFill>
            <a:schemeClr val="tx2"/>
          </a:solidFill>
        </p:spPr>
        <p:txBody>
          <a:bodyPr wrap="square" lIns="101823" tIns="50911" rIns="101823" bIns="50911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Contact Information  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Tel: +1 301-916-7210 Fax: +1 301-916-7212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Address: 20410 Observation Dr. Suite 105, Germantown, MD 20876 USA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E-mail: contact@jgbli.com  Homepage: www.kmbioexpo.com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584993"/>
            <a:ext cx="7772400" cy="174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e\Documents\300 KM Bio Expo\KM Bio Expo 2013\Advertising REgistration 2013 ENG\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"/>
            <a:ext cx="7772400" cy="10058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C:\Users\Minjin\AppData\Local\Microsoft\Windows\Temporary Internet Files\Content.IE5\S35ECTBP\MP900398845[1].jpg"/>
          <p:cNvPicPr>
            <a:picLocks noChangeAspect="1" noChangeArrowheads="1"/>
          </p:cNvPicPr>
          <p:nvPr/>
        </p:nvPicPr>
        <p:blipFill>
          <a:blip r:embed="rId2" cstate="print"/>
          <a:srcRect l="18033" t="10000" r="31148" b="8333"/>
          <a:stretch>
            <a:fillRect/>
          </a:stretch>
        </p:blipFill>
        <p:spPr bwMode="auto">
          <a:xfrm>
            <a:off x="6304286" y="251462"/>
            <a:ext cx="1468119" cy="2120235"/>
          </a:xfrm>
          <a:prstGeom prst="rect">
            <a:avLst/>
          </a:prstGeom>
          <a:noFill/>
        </p:spPr>
      </p:pic>
      <p:pic>
        <p:nvPicPr>
          <p:cNvPr id="1026" name="Picture 2" descr="K:\Print Today\2013 03 MAR\FDA Program 2013 Prints\QV3A8493.JPG"/>
          <p:cNvPicPr>
            <a:picLocks noChangeAspect="1" noChangeArrowheads="1"/>
          </p:cNvPicPr>
          <p:nvPr/>
        </p:nvPicPr>
        <p:blipFill>
          <a:blip r:embed="rId3" cstate="print"/>
          <a:srcRect l="3704" r="7407"/>
          <a:stretch>
            <a:fillRect/>
          </a:stretch>
        </p:blipFill>
        <p:spPr bwMode="auto">
          <a:xfrm>
            <a:off x="259080" y="2598420"/>
            <a:ext cx="4721013" cy="343662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0" y="0"/>
            <a:ext cx="7772400" cy="25146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35" tIns="50917" rIns="101835" bIns="50917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9080" y="9806945"/>
            <a:ext cx="7340600" cy="5029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1835" tIns="50917" rIns="101835" bIns="50917" rtlCol="0" anchor="ctr"/>
          <a:lstStyle/>
          <a:p>
            <a:pPr algn="ctr"/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5440" y="419100"/>
            <a:ext cx="6477000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35" tIns="50917" rIns="101835" bIns="5091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Drug Development Processes &amp; Regulatory Approaches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1300" b="1" dirty="0" smtClean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신약개발 과정 및 규제적 접근을 위한 최고의 강사진 이 구성된 세미나 개최</a:t>
            </a:r>
            <a:endParaRPr lang="en-US" sz="1600" b="1" dirty="0" smtClean="0">
              <a:solidFill>
                <a:srgbClr val="00206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81760" y="1089660"/>
            <a:ext cx="4749800" cy="8893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35" tIns="50917" rIns="101835" bIns="50917" rtlCol="0" anchor="ctr"/>
          <a:lstStyle/>
          <a:p>
            <a:pPr algn="ctr"/>
            <a:endParaRPr lang="en-US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1800" y="1173484"/>
            <a:ext cx="6631162" cy="84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35" tIns="50917" rIns="101835" bIns="50917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18348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Date: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November 6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– 9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, 2013</a:t>
            </a:r>
          </a:p>
          <a:p>
            <a:pPr algn="ctr" defTabSz="1018348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Venue: 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Universities at Shady Grove Conference </a:t>
            </a:r>
            <a:r>
              <a:rPr lang="en-US" sz="1600" b="1" dirty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C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enter</a:t>
            </a:r>
            <a:endParaRPr lang="en-US" sz="16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018348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      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9630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Gudelsky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Dr, Rockville, MD 20850</a:t>
            </a:r>
          </a:p>
        </p:txBody>
      </p:sp>
      <p:pic>
        <p:nvPicPr>
          <p:cNvPr id="1028" name="Picture 4" descr="K:\Print Today\2013 03 MAR\DSCN9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5240" y="2598420"/>
            <a:ext cx="2418080" cy="1697355"/>
          </a:xfrm>
          <a:prstGeom prst="rect">
            <a:avLst/>
          </a:prstGeom>
          <a:noFill/>
        </p:spPr>
      </p:pic>
      <p:pic>
        <p:nvPicPr>
          <p:cNvPr id="1029" name="Picture 5" descr="K:\Print Today\2013 03 MAR\FDA Program 2013 Prints\QV3A84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5240" y="4358640"/>
            <a:ext cx="2418080" cy="1676400"/>
          </a:xfrm>
          <a:prstGeom prst="rect">
            <a:avLst/>
          </a:prstGeom>
          <a:noFill/>
        </p:spPr>
      </p:pic>
      <p:pic>
        <p:nvPicPr>
          <p:cNvPr id="1031" name="Picture 7" descr="C:\Users\joe\Desktop\FDA Group Photo 8x11\0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77160" y="6118865"/>
            <a:ext cx="4805680" cy="3604259"/>
          </a:xfrm>
          <a:prstGeom prst="rect">
            <a:avLst/>
          </a:prstGeom>
          <a:noFill/>
        </p:spPr>
      </p:pic>
      <p:pic>
        <p:nvPicPr>
          <p:cNvPr id="1032" name="Picture 8" descr="K:\Print Today\2013 03 MAR\FDA Program 2013 Prints\QV3A827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" y="6118860"/>
            <a:ext cx="2331720" cy="1760220"/>
          </a:xfrm>
          <a:prstGeom prst="rect">
            <a:avLst/>
          </a:prstGeom>
          <a:noFill/>
        </p:spPr>
      </p:pic>
      <p:pic>
        <p:nvPicPr>
          <p:cNvPr id="1033" name="Picture 9" descr="K:\Print Today\2013 03 MAR\FDA Program 2013 Prints\QV3A828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" y="7962900"/>
            <a:ext cx="2331720" cy="1760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C:\Users\Minjin\AppData\Local\Microsoft\Windows\Temporary Internet Files\Content.IE5\S35ECTBP\MP900398845[1].jpg"/>
          <p:cNvPicPr>
            <a:picLocks noChangeAspect="1" noChangeArrowheads="1"/>
          </p:cNvPicPr>
          <p:nvPr/>
        </p:nvPicPr>
        <p:blipFill>
          <a:blip r:embed="rId2" cstate="print"/>
          <a:srcRect l="18033" t="10000" r="31148" b="8333"/>
          <a:stretch>
            <a:fillRect/>
          </a:stretch>
        </p:blipFill>
        <p:spPr bwMode="auto">
          <a:xfrm>
            <a:off x="6304285" y="251462"/>
            <a:ext cx="1468119" cy="2120235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0" y="0"/>
            <a:ext cx="7772400" cy="25146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9080" y="9806944"/>
            <a:ext cx="7340600" cy="5029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pPr algn="ctr"/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5440" y="419100"/>
            <a:ext cx="6477000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46" tIns="50923" rIns="101846" bIns="5092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Drug Development Processes &amp; Regulatory Approaches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1300" b="1" dirty="0" smtClean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신약개발 과정 및 규제적 접근을 위한 최고의 강사진 이 구성된 세미나 개최</a:t>
            </a:r>
            <a:endParaRPr lang="en-US" sz="1600" b="1" dirty="0" smtClean="0">
              <a:solidFill>
                <a:srgbClr val="00206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81760" y="1089660"/>
            <a:ext cx="4749800" cy="108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pPr algn="ctr"/>
            <a:endParaRPr lang="en-US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1800" y="1089660"/>
            <a:ext cx="6631162" cy="108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46" tIns="50923" rIns="101846" bIns="5092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Date: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November 6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– 9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, 2013</a:t>
            </a:r>
          </a:p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Venue: 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Universities at Shady Grove Conference </a:t>
            </a:r>
            <a:r>
              <a:rPr lang="en-US" sz="1600" b="1" dirty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C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enter</a:t>
            </a:r>
            <a:endParaRPr lang="en-US" sz="16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      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9630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Gudelsky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Dr, Rockville, MD 20850</a:t>
            </a:r>
          </a:p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Session Key Speakers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800" y="2346960"/>
            <a:ext cx="777240" cy="108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295400" y="2346960"/>
            <a:ext cx="6131560" cy="90306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101846" tIns="50923" rIns="101846" bIns="50923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Francis B. Palumbo, J.D., Ph. D.</a:t>
            </a:r>
            <a:endParaRPr lang="en-US" sz="12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1000" dirty="0" smtClean="0">
                <a:latin typeface="+mj-lt"/>
              </a:rPr>
              <a:t>Academic Title: Executive Director &amp; Professor</a:t>
            </a:r>
          </a:p>
          <a:p>
            <a:r>
              <a:rPr lang="en-US" sz="1000" dirty="0" smtClean="0">
                <a:latin typeface="+mj-lt"/>
              </a:rPr>
              <a:t>Education: The Medical University of South Carolina- B.S. Pharmacy</a:t>
            </a:r>
          </a:p>
          <a:p>
            <a:r>
              <a:rPr lang="en-US" sz="1000" dirty="0" smtClean="0">
                <a:latin typeface="+mj-lt"/>
              </a:rPr>
              <a:t>The University of Mississippi- M.S. and Ph.D. Health Care Administration</a:t>
            </a:r>
          </a:p>
          <a:p>
            <a:r>
              <a:rPr lang="en-US" sz="1000" dirty="0" smtClean="0">
                <a:latin typeface="+mj-lt"/>
              </a:rPr>
              <a:t>The University of Baltimore Law Center- J.D.</a:t>
            </a:r>
            <a:endParaRPr lang="en-US" sz="1000" dirty="0">
              <a:latin typeface="+mj-lt"/>
            </a:endParaRPr>
          </a:p>
        </p:txBody>
      </p:sp>
      <p:pic>
        <p:nvPicPr>
          <p:cNvPr id="16" name="imgFacultyPortraitURL" descr="Curt I Civin"/>
          <p:cNvPicPr/>
          <p:nvPr/>
        </p:nvPicPr>
        <p:blipFill>
          <a:blip r:embed="rId4" cstate="print"/>
          <a:srcRect b="3167"/>
          <a:stretch>
            <a:fillRect/>
          </a:stretch>
        </p:blipFill>
        <p:spPr bwMode="auto">
          <a:xfrm>
            <a:off x="431800" y="3520440"/>
            <a:ext cx="777240" cy="108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295400" y="3520443"/>
            <a:ext cx="6131560" cy="90306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101846" tIns="50923" rIns="101846" bIns="50923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Dr. Curt I. </a:t>
            </a:r>
            <a:r>
              <a:rPr lang="en-US" sz="1200" b="1" dirty="0" err="1" smtClean="0">
                <a:solidFill>
                  <a:schemeClr val="tx2"/>
                </a:solidFill>
                <a:latin typeface="+mj-lt"/>
              </a:rPr>
              <a:t>Civin</a:t>
            </a:r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, M.D.</a:t>
            </a:r>
            <a:endParaRPr lang="en-US" sz="12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1000" dirty="0" smtClean="0">
                <a:latin typeface="+mj-lt"/>
              </a:rPr>
              <a:t>University of Maryland School of Medicine </a:t>
            </a:r>
          </a:p>
          <a:p>
            <a:r>
              <a:rPr lang="en-US" sz="1000" dirty="0" smtClean="0">
                <a:latin typeface="+mj-lt"/>
              </a:rPr>
              <a:t>Associate Dean for Research, </a:t>
            </a:r>
          </a:p>
          <a:p>
            <a:r>
              <a:rPr lang="en-US" sz="1000" dirty="0" smtClean="0">
                <a:latin typeface="+mj-lt"/>
              </a:rPr>
              <a:t>Director of the Center for Stem Cell Biology &amp; Regenerative Medicine, </a:t>
            </a:r>
          </a:p>
          <a:p>
            <a:r>
              <a:rPr lang="en-US" sz="1000" dirty="0" smtClean="0">
                <a:latin typeface="+mj-lt"/>
              </a:rPr>
              <a:t>and Professor of Pediatrics</a:t>
            </a:r>
          </a:p>
        </p:txBody>
      </p:sp>
      <p:pic>
        <p:nvPicPr>
          <p:cNvPr id="18" name="Picture 1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800" y="4693920"/>
            <a:ext cx="777240" cy="108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295400" y="4693923"/>
            <a:ext cx="6131560" cy="105694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101846" tIns="50923" rIns="101846" bIns="50923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 Dr. Howard E. Katz, Ph.D.</a:t>
            </a:r>
            <a:endParaRPr lang="en-US" sz="12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1000" dirty="0" smtClean="0">
                <a:latin typeface="+mj-lt"/>
              </a:rPr>
              <a:t> Johns Hopkins University Whiting School of Engineering</a:t>
            </a:r>
          </a:p>
          <a:p>
            <a:r>
              <a:rPr lang="en-US" sz="1000" dirty="0" smtClean="0">
                <a:latin typeface="+mj-lt"/>
              </a:rPr>
              <a:t> Department of Chemistry, Chair</a:t>
            </a:r>
          </a:p>
          <a:p>
            <a:r>
              <a:rPr lang="en-US" sz="1000" dirty="0" smtClean="0">
                <a:latin typeface="+mj-lt"/>
              </a:rPr>
              <a:t> Material Science &amp; Engineering, Professor</a:t>
            </a:r>
          </a:p>
          <a:p>
            <a:r>
              <a:rPr lang="en-US" sz="1000" dirty="0" smtClean="0">
                <a:latin typeface="+mj-lt"/>
              </a:rPr>
              <a:t> Education: Massachusetts Institute of Technology – B.S. Chemistry &amp; B.S. Humanities and Science</a:t>
            </a:r>
          </a:p>
          <a:p>
            <a:r>
              <a:rPr lang="en-US" sz="1000" dirty="0" smtClean="0">
                <a:latin typeface="+mj-lt"/>
              </a:rPr>
              <a:t> University of California, Los Angeles – Ph.D. Organic Chemistry</a:t>
            </a:r>
            <a:endParaRPr lang="en-US" sz="1000" dirty="0">
              <a:latin typeface="+mj-lt"/>
            </a:endParaRPr>
          </a:p>
        </p:txBody>
      </p:sp>
      <p:pic>
        <p:nvPicPr>
          <p:cNvPr id="20" name="Picture 19" descr="20111019132127_21876422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254" y="5867400"/>
            <a:ext cx="777240" cy="1086307"/>
          </a:xfrm>
          <a:prstGeom prst="rect">
            <a:avLst/>
          </a:prstGeom>
        </p:spPr>
      </p:pic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95400" y="5867400"/>
            <a:ext cx="6131560" cy="117348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101846" tIns="50923" rIns="101846" bIns="50923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Russell T. Hill, Ph.D.</a:t>
            </a:r>
          </a:p>
          <a:p>
            <a:r>
              <a:rPr lang="en-US" sz="1000" dirty="0" smtClean="0">
                <a:latin typeface="+mj-lt"/>
              </a:rPr>
              <a:t>Professor and Interim Director, IMET </a:t>
            </a:r>
            <a:r>
              <a:rPr lang="en-US" sz="1000" b="1" dirty="0" smtClean="0">
                <a:latin typeface="+mj-lt"/>
              </a:rPr>
              <a:t>(</a:t>
            </a:r>
            <a:r>
              <a:rPr lang="en-US" sz="1000" dirty="0" smtClean="0">
                <a:latin typeface="+mj-lt"/>
              </a:rPr>
              <a:t>Institute of Marine and Environmental Technology</a:t>
            </a:r>
            <a:r>
              <a:rPr lang="en-US" sz="1000" b="1" dirty="0" smtClean="0">
                <a:latin typeface="+mj-lt"/>
              </a:rPr>
              <a:t> </a:t>
            </a:r>
            <a:r>
              <a:rPr lang="en-US" sz="1000" dirty="0" smtClean="0">
                <a:latin typeface="+mj-lt"/>
              </a:rPr>
              <a:t>University of Maryland Center for Environmental Science) </a:t>
            </a:r>
          </a:p>
          <a:p>
            <a:r>
              <a:rPr lang="en-US" sz="1000" dirty="0" smtClean="0">
                <a:latin typeface="+mj-lt"/>
              </a:rPr>
              <a:t>Education: 1978 Univ. of Natal, Durban, South Africa(Cellular </a:t>
            </a:r>
            <a:r>
              <a:rPr lang="en-US" sz="1000" dirty="0" err="1" smtClean="0">
                <a:latin typeface="+mj-lt"/>
              </a:rPr>
              <a:t>Biol</a:t>
            </a:r>
            <a:r>
              <a:rPr lang="en-US" sz="1000" dirty="0" smtClean="0">
                <a:latin typeface="+mj-lt"/>
              </a:rPr>
              <a:t>/Ecological </a:t>
            </a:r>
            <a:r>
              <a:rPr lang="en-US" sz="1000" dirty="0" err="1" smtClean="0">
                <a:latin typeface="+mj-lt"/>
              </a:rPr>
              <a:t>Biol</a:t>
            </a:r>
            <a:r>
              <a:rPr lang="en-US" sz="1000" dirty="0" smtClean="0">
                <a:latin typeface="+mj-lt"/>
              </a:rPr>
              <a:t>) B.Sc.</a:t>
            </a:r>
          </a:p>
          <a:p>
            <a:r>
              <a:rPr lang="en-US" sz="1000" dirty="0" smtClean="0">
                <a:latin typeface="+mj-lt"/>
              </a:rPr>
              <a:t>1979 Univ. of Natal, Durban, South Africa Microbiology/Plant </a:t>
            </a:r>
            <a:r>
              <a:rPr lang="en-US" sz="1000" dirty="0" err="1" smtClean="0">
                <a:latin typeface="+mj-lt"/>
              </a:rPr>
              <a:t>Physiol</a:t>
            </a:r>
            <a:r>
              <a:rPr lang="en-US" sz="1000" dirty="0" smtClean="0">
                <a:latin typeface="+mj-lt"/>
              </a:rPr>
              <a:t> B.Sc.(</a:t>
            </a:r>
            <a:r>
              <a:rPr lang="en-US" sz="1000" dirty="0" err="1" smtClean="0">
                <a:latin typeface="+mj-lt"/>
              </a:rPr>
              <a:t>Hons</a:t>
            </a:r>
            <a:r>
              <a:rPr lang="en-US" sz="1000" dirty="0" smtClean="0">
                <a:latin typeface="+mj-lt"/>
              </a:rPr>
              <a:t>)</a:t>
            </a:r>
          </a:p>
          <a:p>
            <a:r>
              <a:rPr lang="en-US" sz="1000" dirty="0" smtClean="0">
                <a:latin typeface="+mj-lt"/>
              </a:rPr>
              <a:t>1988 Univ. of Cape Town, South Africa Microbiology Ph.D.</a:t>
            </a:r>
          </a:p>
          <a:p>
            <a:r>
              <a:rPr lang="en-US" sz="1000" dirty="0" smtClean="0">
                <a:latin typeface="+mj-lt"/>
              </a:rPr>
              <a:t>1989/91 Univ. Maryland </a:t>
            </a:r>
            <a:r>
              <a:rPr lang="en-US" sz="1000" dirty="0" err="1" smtClean="0">
                <a:latin typeface="+mj-lt"/>
              </a:rPr>
              <a:t>Biotechnol</a:t>
            </a:r>
            <a:r>
              <a:rPr lang="en-US" sz="1000" dirty="0" smtClean="0">
                <a:latin typeface="+mj-lt"/>
              </a:rPr>
              <a:t>. Inst Molecular Microbial Ecology </a:t>
            </a:r>
            <a:r>
              <a:rPr lang="en-US" sz="1000" dirty="0" err="1" smtClean="0">
                <a:latin typeface="+mj-lt"/>
              </a:rPr>
              <a:t>Postdoc</a:t>
            </a:r>
            <a:endParaRPr lang="en-US" sz="1000" dirty="0" smtClean="0">
              <a:latin typeface="+mj-lt"/>
            </a:endParaRPr>
          </a:p>
          <a:p>
            <a:endParaRPr lang="en-US" sz="1000" dirty="0" smtClean="0">
              <a:latin typeface="+mj-lt"/>
            </a:endParaRPr>
          </a:p>
          <a:p>
            <a:endParaRPr lang="en-US" sz="1000" dirty="0" smtClean="0">
              <a:latin typeface="+mj-lt"/>
            </a:endParaRPr>
          </a:p>
          <a:p>
            <a:endParaRPr lang="en-US" sz="1000" b="1" dirty="0">
              <a:latin typeface="+mj-lt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435254" y="7124700"/>
            <a:ext cx="777240" cy="10863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101846" tIns="50923" rIns="101846" bIns="5092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1295400" y="7124700"/>
            <a:ext cx="6131560" cy="134112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101846" tIns="50923" rIns="101846" bIns="50923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Jackson Snyder, M.D., J.D., M.P.H., M.F.S., Ph.D.</a:t>
            </a:r>
            <a:endParaRPr lang="en-US" sz="12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1000" dirty="0" smtClean="0">
                <a:latin typeface="+mj-lt"/>
              </a:rPr>
              <a:t>Cato Research, Asst. Managing Director, Clinical Research Physician I</a:t>
            </a:r>
          </a:p>
          <a:p>
            <a:r>
              <a:rPr lang="en-US" sz="1000" dirty="0" smtClean="0">
                <a:latin typeface="+mj-lt"/>
              </a:rPr>
              <a:t>Education: 1987 Ph.D., Pharmacology and Toxicology Medical College of Virginia Richmond, Virginia</a:t>
            </a:r>
          </a:p>
          <a:p>
            <a:r>
              <a:rPr lang="en-US" sz="1000" dirty="0" smtClean="0">
                <a:latin typeface="+mj-lt"/>
              </a:rPr>
              <a:t>1983 Master of Forensic Science (M.F.S.) </a:t>
            </a:r>
            <a:r>
              <a:rPr lang="en-US" sz="1000" dirty="0" err="1" smtClean="0">
                <a:latin typeface="+mj-lt"/>
              </a:rPr>
              <a:t>GeorgeWashingtonUniversity</a:t>
            </a:r>
            <a:r>
              <a:rPr lang="en-US" sz="1000" dirty="0" smtClean="0">
                <a:latin typeface="+mj-lt"/>
              </a:rPr>
              <a:t> Washington, D.C.</a:t>
            </a:r>
          </a:p>
          <a:p>
            <a:r>
              <a:rPr lang="en-US" sz="1000" dirty="0" smtClean="0">
                <a:latin typeface="+mj-lt"/>
              </a:rPr>
              <a:t>1982 Master of Public Health (M.P.H.) </a:t>
            </a:r>
            <a:r>
              <a:rPr lang="en-US" sz="1000" dirty="0" err="1" smtClean="0">
                <a:latin typeface="+mj-lt"/>
              </a:rPr>
              <a:t>JohnsHopkinsUniversity</a:t>
            </a:r>
            <a:r>
              <a:rPr lang="en-US" sz="1000" dirty="0" smtClean="0">
                <a:latin typeface="+mj-lt"/>
              </a:rPr>
              <a:t> Baltimore, Maryland</a:t>
            </a:r>
          </a:p>
          <a:p>
            <a:r>
              <a:rPr lang="en-US" sz="1000" dirty="0" smtClean="0">
                <a:latin typeface="+mj-lt"/>
              </a:rPr>
              <a:t>1979 Doctor of Jurisprudence (J.D.) </a:t>
            </a:r>
            <a:r>
              <a:rPr lang="en-US" sz="1000" dirty="0" err="1" smtClean="0">
                <a:latin typeface="+mj-lt"/>
              </a:rPr>
              <a:t>GeorgetownUniversity</a:t>
            </a:r>
            <a:r>
              <a:rPr lang="en-US" sz="1000" dirty="0" smtClean="0">
                <a:latin typeface="+mj-lt"/>
              </a:rPr>
              <a:t> Washington, D.C.</a:t>
            </a:r>
          </a:p>
          <a:p>
            <a:pPr lvl="0"/>
            <a:r>
              <a:rPr lang="en-US" sz="1000" dirty="0" smtClean="0">
                <a:latin typeface="+mj-lt"/>
              </a:rPr>
              <a:t>1975 M.D. Northwestern University Chicago, Illinois</a:t>
            </a:r>
          </a:p>
          <a:p>
            <a:pPr lvl="0"/>
            <a:r>
              <a:rPr lang="en-US" sz="1000" dirty="0" smtClean="0">
                <a:latin typeface="+mj-lt"/>
              </a:rPr>
              <a:t>1973 B.S., Chemistry and Medicine Northwestern University Evanston, Illinois</a:t>
            </a:r>
          </a:p>
          <a:p>
            <a:pPr defTabSz="1018467" fontAlgn="base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latin typeface="+mj-lt"/>
              <a:cs typeface="Arial" pitchFamily="34" charset="0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254" y="8552994"/>
            <a:ext cx="777240" cy="108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295400" y="8549640"/>
            <a:ext cx="6131560" cy="100584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101846" tIns="50923" rIns="101846" bIns="50923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j-lt"/>
              </a:rPr>
              <a:t>Brian M Berman, M.D.</a:t>
            </a:r>
            <a:endParaRPr lang="en-US" sz="12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1000" dirty="0" smtClean="0">
                <a:latin typeface="+mj-lt"/>
              </a:rPr>
              <a:t>Academic Title: Professor</a:t>
            </a:r>
          </a:p>
          <a:p>
            <a:r>
              <a:rPr lang="en-US" sz="1000" dirty="0" smtClean="0">
                <a:latin typeface="+mj-lt"/>
              </a:rPr>
              <a:t>Primary Appointment: Family &amp; Community Medicine</a:t>
            </a:r>
          </a:p>
          <a:p>
            <a:r>
              <a:rPr lang="en-US" sz="1000" dirty="0" smtClean="0">
                <a:latin typeface="+mj-lt"/>
              </a:rPr>
              <a:t>Secondary Appointments: Family &amp; Community Medicine</a:t>
            </a:r>
          </a:p>
          <a:p>
            <a:r>
              <a:rPr lang="en-US" sz="1000" dirty="0" smtClean="0">
                <a:latin typeface="+mj-lt"/>
              </a:rPr>
              <a:t>Education: Medical Degree Royal College of Surgeons, </a:t>
            </a:r>
            <a:r>
              <a:rPr lang="en-US" sz="1000" dirty="0" err="1" smtClean="0">
                <a:latin typeface="+mj-lt"/>
              </a:rPr>
              <a:t>Dubin</a:t>
            </a:r>
            <a:r>
              <a:rPr lang="en-US" sz="1000" dirty="0" smtClean="0">
                <a:latin typeface="+mj-lt"/>
              </a:rPr>
              <a:t>, Ireland</a:t>
            </a:r>
          </a:p>
          <a:p>
            <a:pPr defTabSz="1018467" fontAlgn="base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C:\Users\Minjin\AppData\Local\Microsoft\Windows\Temporary Internet Files\Content.IE5\S35ECTBP\MP900398845[1].jpg"/>
          <p:cNvPicPr>
            <a:picLocks noChangeAspect="1" noChangeArrowheads="1"/>
          </p:cNvPicPr>
          <p:nvPr/>
        </p:nvPicPr>
        <p:blipFill>
          <a:blip r:embed="rId2" cstate="print"/>
          <a:srcRect l="18033" t="10000" r="31148" b="8333"/>
          <a:stretch>
            <a:fillRect/>
          </a:stretch>
        </p:blipFill>
        <p:spPr bwMode="auto">
          <a:xfrm>
            <a:off x="6304285" y="251462"/>
            <a:ext cx="1468119" cy="2120235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0" y="0"/>
            <a:ext cx="7772400" cy="25146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9080" y="9806944"/>
            <a:ext cx="7340600" cy="5029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pPr algn="ctr"/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5440" y="419100"/>
            <a:ext cx="6477000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46" tIns="50923" rIns="101846" bIns="5092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Drug Development Processes &amp; Regulatory Approaches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1300" b="1" dirty="0" smtClean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신약개발 과정 및 규제적 접근을 위한 최고의 강사진 이 구성된 세미나 개최</a:t>
            </a:r>
            <a:endParaRPr lang="en-US" sz="1600" b="1" dirty="0" smtClean="0">
              <a:solidFill>
                <a:srgbClr val="00206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81760" y="1089660"/>
            <a:ext cx="4749800" cy="108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pPr algn="ctr"/>
            <a:endParaRPr lang="en-US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1800" y="1089660"/>
            <a:ext cx="6631162" cy="108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46" tIns="50923" rIns="101846" bIns="5092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Date: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November 6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– 9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, 2013</a:t>
            </a:r>
          </a:p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Venue: 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Universities at Shady Grove Conference </a:t>
            </a:r>
            <a:r>
              <a:rPr lang="en-US" sz="1600" b="1" dirty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C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enter</a:t>
            </a:r>
            <a:endParaRPr lang="en-US" sz="16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      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9630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Gudelsky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 Dr, Rockville, MD 20850</a:t>
            </a:r>
          </a:p>
          <a:p>
            <a:pPr algn="ctr" defTabSz="1018467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ea typeface="Tahoma" pitchFamily="34" charset="0"/>
                <a:cs typeface="Calibri" pitchFamily="34" charset="0"/>
              </a:rPr>
              <a:t>Health and Life Science Commercialization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1800" y="2430780"/>
            <a:ext cx="6908800" cy="33711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  <a:cs typeface="Times New Roman" pitchFamily="18" charset="0"/>
              </a:rPr>
              <a:t>Session 1. </a:t>
            </a:r>
            <a:r>
              <a:rPr lang="en-US" sz="1200" b="1" dirty="0" smtClean="0">
                <a:cs typeface="Times New Roman" pitchFamily="18" charset="0"/>
              </a:rPr>
              <a:t>Current US FDA </a:t>
            </a:r>
            <a:r>
              <a:rPr lang="en-US" sz="1200" b="1" dirty="0" err="1" smtClean="0">
                <a:cs typeface="Times New Roman" pitchFamily="18" charset="0"/>
              </a:rPr>
              <a:t>Biosimilar</a:t>
            </a:r>
            <a:r>
              <a:rPr lang="en-US" sz="1200" b="1" dirty="0" smtClean="0">
                <a:cs typeface="Times New Roman" pitchFamily="18" charset="0"/>
              </a:rPr>
              <a:t> Draft </a:t>
            </a:r>
            <a:r>
              <a:rPr lang="en-US" sz="1200" b="1" dirty="0" err="1" smtClean="0">
                <a:cs typeface="Times New Roman" pitchFamily="18" charset="0"/>
              </a:rPr>
              <a:t>Guidances</a:t>
            </a:r>
            <a:r>
              <a:rPr lang="en-US" sz="1200" b="1" dirty="0" smtClean="0">
                <a:cs typeface="Times New Roman" pitchFamily="18" charset="0"/>
              </a:rPr>
              <a:t> and Outline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1800" y="3352802"/>
            <a:ext cx="6908800" cy="33707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  <a:cs typeface="Times New Roman" pitchFamily="18" charset="0"/>
              </a:rPr>
              <a:t>Session 2.</a:t>
            </a:r>
            <a:r>
              <a:rPr lang="en-US" sz="1300" dirty="0" smtClean="0">
                <a:cs typeface="Times New Roman" pitchFamily="18" charset="0"/>
              </a:rPr>
              <a:t> </a:t>
            </a:r>
            <a:r>
              <a:rPr lang="en-US" sz="1200" b="1" dirty="0" smtClean="0">
                <a:cs typeface="Times New Roman" pitchFamily="18" charset="0"/>
              </a:rPr>
              <a:t>FDA Regulation Trends for Pharmaceutical Development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1800" y="2849882"/>
            <a:ext cx="6908800" cy="441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1846" tIns="50923" rIns="101846" bIns="50923">
            <a:spAutoFit/>
          </a:bodyPr>
          <a:lstStyle/>
          <a:p>
            <a:r>
              <a:rPr lang="en-US" sz="1100" b="1" dirty="0" smtClean="0">
                <a:cs typeface="Times New Roman" pitchFamily="18" charset="0"/>
              </a:rPr>
              <a:t>This topic will discuss current draft </a:t>
            </a:r>
            <a:r>
              <a:rPr lang="en-US" sz="1100" b="1" dirty="0" err="1" smtClean="0">
                <a:cs typeface="Times New Roman" pitchFamily="18" charset="0"/>
              </a:rPr>
              <a:t>guidances</a:t>
            </a:r>
            <a:r>
              <a:rPr lang="en-US" sz="1100" b="1" dirty="0" smtClean="0">
                <a:cs typeface="Times New Roman" pitchFamily="18" charset="0"/>
              </a:rPr>
              <a:t> issued by the US FDA on </a:t>
            </a:r>
            <a:r>
              <a:rPr lang="en-US" sz="1100" b="1" dirty="0" err="1" smtClean="0">
                <a:cs typeface="Times New Roman" pitchFamily="18" charset="0"/>
              </a:rPr>
              <a:t>biosimilars</a:t>
            </a:r>
            <a:r>
              <a:rPr lang="en-US" sz="1100" b="1" dirty="0" smtClean="0">
                <a:cs typeface="Times New Roman" pitchFamily="18" charset="0"/>
              </a:rPr>
              <a:t> and explanation of the documents.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31800" y="3771904"/>
            <a:ext cx="6908800" cy="2708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1846" tIns="50923" rIns="101846" bIns="50923">
            <a:spAutoFit/>
          </a:bodyPr>
          <a:lstStyle/>
          <a:p>
            <a:r>
              <a:rPr lang="en-US" sz="1100" b="1" dirty="0" smtClean="0">
                <a:cs typeface="Times New Roman" pitchFamily="18" charset="0"/>
              </a:rPr>
              <a:t>Learn about current guidelines and changes affecting pharmaceutical development.</a:t>
            </a:r>
            <a:endParaRPr lang="en-US" sz="1100" b="1" dirty="0"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800" y="4107180"/>
            <a:ext cx="6908800" cy="33711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  <a:cs typeface="Times New Roman" pitchFamily="18" charset="0"/>
              </a:rPr>
              <a:t>Session 3. </a:t>
            </a:r>
            <a:r>
              <a:rPr lang="en-US" sz="1200" b="1" dirty="0" smtClean="0">
                <a:cs typeface="Times New Roman" pitchFamily="18" charset="0"/>
              </a:rPr>
              <a:t>US FDA Medical Device Regulations and Approval Process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1800" y="5029200"/>
            <a:ext cx="6908800" cy="33711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  <a:cs typeface="Times New Roman" pitchFamily="18" charset="0"/>
              </a:rPr>
              <a:t>Session 4. </a:t>
            </a:r>
            <a:r>
              <a:rPr lang="en-US" sz="1200" b="1" dirty="0" smtClean="0">
                <a:solidFill>
                  <a:schemeClr val="bg1"/>
                </a:solidFill>
                <a:cs typeface="Times New Roman" pitchFamily="18" charset="0"/>
              </a:rPr>
              <a:t>Dietary Supplement and Health Food Regulation and Approval Process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31800" y="4526280"/>
            <a:ext cx="6908800" cy="440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1846" tIns="50923" rIns="101846" bIns="50923">
            <a:spAutoFit/>
          </a:bodyPr>
          <a:lstStyle/>
          <a:p>
            <a:r>
              <a:rPr lang="en-US" sz="1100" b="1" dirty="0" smtClean="0">
                <a:cs typeface="Times New Roman" pitchFamily="18" charset="0"/>
              </a:rPr>
              <a:t>This topic will discuss the process and approval methods of medical devices with the US FDA for PMA and 510K development.  </a:t>
            </a:r>
            <a:endParaRPr lang="en-US" sz="1100" b="1" dirty="0"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1800" y="5448304"/>
            <a:ext cx="6908800" cy="2708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1846" tIns="50923" rIns="101846" bIns="50923">
            <a:spAutoFit/>
          </a:bodyPr>
          <a:lstStyle/>
          <a:p>
            <a:r>
              <a:rPr lang="en-US" sz="1100" b="1" dirty="0" smtClean="0">
                <a:cs typeface="Times New Roman" pitchFamily="18" charset="0"/>
              </a:rPr>
              <a:t>This topic will discuss the entry and approval process for dietary supplements and health food through the FDA.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1800" y="5783580"/>
            <a:ext cx="6908800" cy="33711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</a:rPr>
              <a:t>Session 5. </a:t>
            </a:r>
            <a:r>
              <a:rPr lang="en-US" sz="1200" b="1" dirty="0" smtClean="0">
                <a:solidFill>
                  <a:schemeClr val="bg1"/>
                </a:solidFill>
              </a:rPr>
              <a:t>Stem Cells &amp;</a:t>
            </a:r>
            <a:r>
              <a:rPr lang="en-US" sz="1200" b="1" dirty="0" smtClean="0"/>
              <a:t> Regenerative Medicine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1800" y="6789422"/>
            <a:ext cx="6908800" cy="33707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</a:rPr>
              <a:t>Session 6.</a:t>
            </a:r>
            <a:r>
              <a:rPr lang="en-US" sz="1300" b="1" dirty="0" smtClean="0"/>
              <a:t> </a:t>
            </a:r>
            <a:r>
              <a:rPr lang="en-US" sz="1200" b="1" dirty="0" smtClean="0"/>
              <a:t>Technology Transfer 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31800" y="6204514"/>
            <a:ext cx="6908800" cy="502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Discussion of developing technologies in regenerative medicine from the University of Maryland Stem Cell Biology &amp; Regenerative Medicine Center.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1800" y="7208520"/>
            <a:ext cx="6908800" cy="502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Learn about current technologies from the University of Maryland and Johns Hopkins University that can currently be out-licensed for development 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1800" y="7797094"/>
            <a:ext cx="6908800" cy="33711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</a:rPr>
              <a:t>Session 7. </a:t>
            </a:r>
            <a:r>
              <a:rPr lang="en-US" sz="1200" b="1" dirty="0" smtClean="0"/>
              <a:t>Business Partnership </a:t>
            </a:r>
            <a:r>
              <a:rPr lang="en-US" altLang="ko-KR" sz="1200" b="1" dirty="0" smtClean="0"/>
              <a:t> 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31800" y="8214360"/>
            <a:ext cx="6908800" cy="502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Discussion forum with current companies looking for collaboration and investment possibilities for future technology development.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1800" y="8801100"/>
            <a:ext cx="6908800" cy="33711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101846" tIns="50923" rIns="101846" bIns="50923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</a:rPr>
              <a:t>Session 8. </a:t>
            </a:r>
            <a:r>
              <a:rPr lang="en-US" sz="1200" b="1" dirty="0" smtClean="0"/>
              <a:t>Commercialization Services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31800" y="9220200"/>
            <a:ext cx="6908800" cy="502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46" tIns="50923" rIns="101846" bIns="50923"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Learn about next step processes regarding the current discussion topics and how to further advance your current technology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2041</Words>
  <Application>Microsoft Office PowerPoint</Application>
  <PresentationFormat>Custom</PresentationFormat>
  <Paragraphs>206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</dc:creator>
  <cp:lastModifiedBy>joe</cp:lastModifiedBy>
  <cp:revision>24</cp:revision>
  <dcterms:created xsi:type="dcterms:W3CDTF">2013-07-20T20:42:17Z</dcterms:created>
  <dcterms:modified xsi:type="dcterms:W3CDTF">2013-08-28T18:55:59Z</dcterms:modified>
</cp:coreProperties>
</file>